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6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810" r:id="rId2"/>
    <p:sldId id="714" r:id="rId3"/>
    <p:sldId id="599" r:id="rId4"/>
    <p:sldId id="621" r:id="rId5"/>
    <p:sldId id="817" r:id="rId6"/>
    <p:sldId id="600" r:id="rId7"/>
    <p:sldId id="713" r:id="rId8"/>
    <p:sldId id="603" r:id="rId9"/>
    <p:sldId id="715" r:id="rId10"/>
    <p:sldId id="800" r:id="rId11"/>
    <p:sldId id="609" r:id="rId12"/>
    <p:sldId id="610" r:id="rId13"/>
    <p:sldId id="612" r:id="rId14"/>
    <p:sldId id="613" r:id="rId15"/>
    <p:sldId id="614" r:id="rId16"/>
    <p:sldId id="615" r:id="rId17"/>
    <p:sldId id="616" r:id="rId18"/>
    <p:sldId id="716" r:id="rId19"/>
    <p:sldId id="617" r:id="rId20"/>
    <p:sldId id="775" r:id="rId21"/>
    <p:sldId id="618" r:id="rId22"/>
    <p:sldId id="619" r:id="rId23"/>
    <p:sldId id="620" r:id="rId24"/>
    <p:sldId id="598" r:id="rId25"/>
    <p:sldId id="623" r:id="rId26"/>
    <p:sldId id="622" r:id="rId27"/>
    <p:sldId id="626" r:id="rId28"/>
    <p:sldId id="625" r:id="rId29"/>
    <p:sldId id="777" r:id="rId30"/>
    <p:sldId id="776" r:id="rId31"/>
    <p:sldId id="717" r:id="rId32"/>
    <p:sldId id="627" r:id="rId33"/>
    <p:sldId id="779" r:id="rId34"/>
    <p:sldId id="632" r:id="rId35"/>
    <p:sldId id="781" r:id="rId36"/>
    <p:sldId id="782" r:id="rId37"/>
    <p:sldId id="723" r:id="rId38"/>
    <p:sldId id="638" r:id="rId39"/>
    <p:sldId id="783" r:id="rId40"/>
    <p:sldId id="639" r:id="rId41"/>
    <p:sldId id="640" r:id="rId42"/>
    <p:sldId id="784" r:id="rId43"/>
    <p:sldId id="724" r:id="rId44"/>
    <p:sldId id="809" r:id="rId45"/>
    <p:sldId id="725" r:id="rId46"/>
    <p:sldId id="726" r:id="rId47"/>
    <p:sldId id="811" r:id="rId48"/>
    <p:sldId id="727" r:id="rId49"/>
    <p:sldId id="728" r:id="rId50"/>
    <p:sldId id="729" r:id="rId51"/>
    <p:sldId id="808" r:id="rId52"/>
    <p:sldId id="786" r:id="rId53"/>
    <p:sldId id="731" r:id="rId54"/>
    <p:sldId id="732" r:id="rId55"/>
    <p:sldId id="733" r:id="rId56"/>
    <p:sldId id="734" r:id="rId57"/>
    <p:sldId id="735" r:id="rId58"/>
    <p:sldId id="787" r:id="rId59"/>
    <p:sldId id="736" r:id="rId60"/>
    <p:sldId id="788" r:id="rId61"/>
    <p:sldId id="791" r:id="rId62"/>
    <p:sldId id="737" r:id="rId63"/>
    <p:sldId id="792" r:id="rId64"/>
    <p:sldId id="789" r:id="rId65"/>
    <p:sldId id="815" r:id="rId66"/>
    <p:sldId id="739" r:id="rId67"/>
    <p:sldId id="793" r:id="rId68"/>
    <p:sldId id="741" r:id="rId69"/>
    <p:sldId id="743" r:id="rId70"/>
    <p:sldId id="744" r:id="rId71"/>
    <p:sldId id="745" r:id="rId72"/>
    <p:sldId id="746" r:id="rId73"/>
    <p:sldId id="747" r:id="rId74"/>
    <p:sldId id="748" r:id="rId75"/>
    <p:sldId id="794" r:id="rId76"/>
    <p:sldId id="749" r:id="rId77"/>
    <p:sldId id="750" r:id="rId78"/>
    <p:sldId id="751" r:id="rId79"/>
    <p:sldId id="752" r:id="rId80"/>
    <p:sldId id="753" r:id="rId81"/>
    <p:sldId id="755" r:id="rId82"/>
    <p:sldId id="756" r:id="rId83"/>
    <p:sldId id="757" r:id="rId84"/>
    <p:sldId id="758" r:id="rId85"/>
    <p:sldId id="759" r:id="rId86"/>
    <p:sldId id="760" r:id="rId87"/>
    <p:sldId id="761" r:id="rId88"/>
    <p:sldId id="762" r:id="rId89"/>
    <p:sldId id="763" r:id="rId90"/>
    <p:sldId id="795" r:id="rId91"/>
    <p:sldId id="764" r:id="rId92"/>
    <p:sldId id="812" r:id="rId93"/>
    <p:sldId id="765" r:id="rId94"/>
    <p:sldId id="766" r:id="rId95"/>
    <p:sldId id="767" r:id="rId96"/>
    <p:sldId id="801" r:id="rId97"/>
    <p:sldId id="798" r:id="rId98"/>
    <p:sldId id="768" r:id="rId99"/>
    <p:sldId id="769" r:id="rId100"/>
    <p:sldId id="770" r:id="rId101"/>
    <p:sldId id="771" r:id="rId102"/>
    <p:sldId id="686" r:id="rId103"/>
    <p:sldId id="721" r:id="rId104"/>
    <p:sldId id="772" r:id="rId105"/>
    <p:sldId id="688" r:id="rId106"/>
    <p:sldId id="773" r:id="rId107"/>
    <p:sldId id="774" r:id="rId108"/>
    <p:sldId id="691" r:id="rId109"/>
    <p:sldId id="594" r:id="rId110"/>
    <p:sldId id="692" r:id="rId111"/>
    <p:sldId id="693" r:id="rId112"/>
    <p:sldId id="719" r:id="rId113"/>
    <p:sldId id="703" r:id="rId114"/>
    <p:sldId id="701" r:id="rId115"/>
    <p:sldId id="694" r:id="rId116"/>
    <p:sldId id="799" r:id="rId117"/>
    <p:sldId id="695" r:id="rId118"/>
    <p:sldId id="709" r:id="rId119"/>
    <p:sldId id="696" r:id="rId120"/>
    <p:sldId id="697" r:id="rId121"/>
    <p:sldId id="698" r:id="rId122"/>
    <p:sldId id="699" r:id="rId123"/>
    <p:sldId id="700" r:id="rId124"/>
    <p:sldId id="803" r:id="rId125"/>
    <p:sldId id="804" r:id="rId126"/>
    <p:sldId id="805" r:id="rId127"/>
    <p:sldId id="806" r:id="rId128"/>
    <p:sldId id="807" r:id="rId129"/>
    <p:sldId id="816" r:id="rId130"/>
  </p:sldIdLst>
  <p:sldSz cx="9144000" cy="5143500" type="screen16x9"/>
  <p:notesSz cx="6858000" cy="9947275"/>
  <p:defaultTextStyle>
    <a:defPPr>
      <a:defRPr lang="ru-RU"/>
    </a:defPPr>
    <a:lvl1pPr marL="0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54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07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61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14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68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922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75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229" algn="l" defTabSz="81630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42EA92"/>
    <a:srgbClr val="56EC9D"/>
    <a:srgbClr val="00699E"/>
    <a:srgbClr val="0088CC"/>
    <a:srgbClr val="0073AC"/>
    <a:srgbClr val="007BB8"/>
    <a:srgbClr val="0099CC"/>
    <a:srgbClr val="006699"/>
    <a:srgbClr val="5DE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529" autoAdjust="0"/>
  </p:normalViewPr>
  <p:slideViewPr>
    <p:cSldViewPr>
      <p:cViewPr>
        <p:scale>
          <a:sx n="90" d="100"/>
          <a:sy n="90" d="100"/>
        </p:scale>
        <p:origin x="-2136" y="-12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08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45000">
                  <a:srgbClr val="80D8A8"/>
                </a:gs>
                <a:gs pos="0">
                  <a:srgbClr val="00B050"/>
                </a:gs>
                <a:gs pos="90000">
                  <a:srgbClr val="FFFF00"/>
                </a:gs>
                <a:gs pos="100000">
                  <a:srgbClr val="FFC000"/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22225">
                <a:solidFill>
                  <a:srgbClr val="FFFF00"/>
                </a:solidFill>
                <a:prstDash val="lgDash"/>
              </a:ln>
            </c:spPr>
            <c:trendlineType val="power"/>
            <c:dispRSqr val="0"/>
            <c:dispEq val="0"/>
          </c:trendline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0.28100000000000003</c:v>
                </c:pt>
                <c:pt idx="1">
                  <c:v>0.32900000000000001</c:v>
                </c:pt>
                <c:pt idx="2">
                  <c:v>0.36399999999999999</c:v>
                </c:pt>
                <c:pt idx="3">
                  <c:v>0.40300000000000002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74528"/>
        <c:axId val="55576064"/>
      </c:barChart>
      <c:catAx>
        <c:axId val="5557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55576064"/>
        <c:crosses val="autoZero"/>
        <c:auto val="1"/>
        <c:lblAlgn val="ctr"/>
        <c:lblOffset val="100"/>
        <c:noMultiLvlLbl val="0"/>
      </c:catAx>
      <c:valAx>
        <c:axId val="5557606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555745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4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45000">
                  <a:srgbClr val="56EC9D"/>
                </a:gs>
                <a:gs pos="0">
                  <a:srgbClr val="00B050"/>
                </a:gs>
                <a:gs pos="90000">
                  <a:srgbClr val="FFFF00"/>
                </a:gs>
                <a:gs pos="100000">
                  <a:srgbClr val="FFC000"/>
                </a:gs>
              </a:gsLst>
              <a:lin ang="5400000" scaled="1"/>
            </a:gra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25400">
                <a:solidFill>
                  <a:srgbClr val="FFFF00"/>
                </a:solidFill>
                <a:prstDash val="lgDash"/>
              </a:ln>
            </c:spPr>
            <c:trendlineType val="log"/>
            <c:dispRSqr val="0"/>
            <c:dispEq val="0"/>
          </c:trendline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176</c:v>
                </c:pt>
                <c:pt idx="1">
                  <c:v>214</c:v>
                </c:pt>
                <c:pt idx="2">
                  <c:v>229</c:v>
                </c:pt>
                <c:pt idx="3">
                  <c:v>233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05120"/>
        <c:axId val="55606656"/>
      </c:barChart>
      <c:catAx>
        <c:axId val="5560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55606656"/>
        <c:crosses val="autoZero"/>
        <c:auto val="1"/>
        <c:lblAlgn val="ctr"/>
        <c:lblOffset val="100"/>
        <c:noMultiLvlLbl val="0"/>
      </c:catAx>
      <c:valAx>
        <c:axId val="5560665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556051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4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45.5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5FF76"/>
              </a:solidFill>
            </c:spPr>
          </c:dPt>
          <c:dLbls>
            <c:dLbl>
              <c:idx val="0"/>
              <c:layout>
                <c:manualLayout>
                  <c:x val="2.6949069510555958E-3"/>
                  <c:y val="2.561040074405273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107,1%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26178956227955E-2"/>
                  <c:y val="2.954618700962614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en-US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10</a:t>
                    </a: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7,9%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100</c:v>
                </c:pt>
                <c:pt idx="1">
                  <c:v>107.9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537920"/>
        <c:axId val="105539456"/>
      </c:barChart>
      <c:catAx>
        <c:axId val="10553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539456"/>
        <c:crosses val="autoZero"/>
        <c:auto val="1"/>
        <c:lblAlgn val="ctr"/>
        <c:lblOffset val="100"/>
        <c:noMultiLvlLbl val="0"/>
      </c:catAx>
      <c:valAx>
        <c:axId val="105539456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055379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45.5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5FF76"/>
              </a:solidFill>
            </c:spPr>
          </c:dPt>
          <c:dLbls>
            <c:dLbl>
              <c:idx val="0"/>
              <c:layout>
                <c:manualLayout>
                  <c:x val="1.1576525811418055E-2"/>
                  <c:y val="2.561040074405273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42</a:t>
                    </a:r>
                    <a:r>
                      <a:rPr lang="ru-RU" sz="1400" b="1" baseline="0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 869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25829286194083E-2"/>
                  <c:y val="2.954618700962614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42</a:t>
                    </a:r>
                    <a:r>
                      <a:rPr lang="ru-RU" sz="1400" b="1" baseline="0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 900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100</c:v>
                </c:pt>
                <c:pt idx="1">
                  <c:v>107.9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574400"/>
        <c:axId val="105575936"/>
      </c:barChart>
      <c:catAx>
        <c:axId val="105574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575936"/>
        <c:crosses val="autoZero"/>
        <c:auto val="1"/>
        <c:lblAlgn val="ctr"/>
        <c:lblOffset val="100"/>
        <c:noMultiLvlLbl val="0"/>
      </c:catAx>
      <c:valAx>
        <c:axId val="105575936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055744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45.5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5FF76"/>
              </a:solidFill>
            </c:spPr>
          </c:dPt>
          <c:dLbls>
            <c:dLbl>
              <c:idx val="0"/>
              <c:layout>
                <c:manualLayout>
                  <c:x val="2.6949069510555958E-3"/>
                  <c:y val="2.561040074405273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108,4%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853695260467457E-3"/>
                  <c:y val="1.431165925199668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en-US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10</a:t>
                    </a: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8,9%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100</c:v>
                </c:pt>
                <c:pt idx="1">
                  <c:v>107.9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647488"/>
        <c:axId val="105657472"/>
      </c:barChart>
      <c:catAx>
        <c:axId val="10564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657472"/>
        <c:crosses val="autoZero"/>
        <c:auto val="1"/>
        <c:lblAlgn val="ctr"/>
        <c:lblOffset val="100"/>
        <c:noMultiLvlLbl val="0"/>
      </c:catAx>
      <c:valAx>
        <c:axId val="105657472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056474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96932654390674"/>
          <c:y val="0.20606786715357381"/>
          <c:w val="0.38796080981521408"/>
          <c:h val="0.71302155952663415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5.3788627689256201E-3"/>
                  <c:y val="-2.36852580506998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7033"/>
                        </a:solidFill>
                      </a:rPr>
                      <a:t>5</a:t>
                    </a:r>
                    <a:r>
                      <a:rPr lang="ru-RU" dirty="0" smtClean="0">
                        <a:solidFill>
                          <a:srgbClr val="007033"/>
                        </a:solidFill>
                      </a:rPr>
                      <a:t>0,5</a:t>
                    </a:r>
                    <a:r>
                      <a:rPr lang="en-US" dirty="0" smtClean="0">
                        <a:solidFill>
                          <a:srgbClr val="007033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41698990848493E-2"/>
                  <c:y val="-2.2713525136759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113667303233805E-2"/>
                  <c:y val="5.967474265175765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7033"/>
                        </a:solidFill>
                      </a:rPr>
                      <a:t>3</a:t>
                    </a:r>
                    <a:r>
                      <a:rPr lang="ru-RU" dirty="0" smtClean="0">
                        <a:solidFill>
                          <a:srgbClr val="007033"/>
                        </a:solidFill>
                      </a:rPr>
                      <a:t>7,5%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74627522862842E-3"/>
                  <c:y val="-6.5199278420018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6066826681187652E-3"/>
                  <c:y val="-7.9136230905594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0260238701846419E-3"/>
                  <c:y val="-1.5682120407074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221326190834437E-2"/>
                  <c:y val="-1.1676717838273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335246680691235E-2"/>
                  <c:y val="2.5688779244201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007033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Общего выпуска валового городского продукта</c:v>
                </c:pt>
                <c:pt idx="1">
                  <c:v>Численности занятых в экономике города</c:v>
                </c:pt>
                <c:pt idx="2">
                  <c:v>Поступлений в бюджеты всех уровней в консолидированный бюджет</c:v>
                </c:pt>
                <c:pt idx="3">
                  <c:v>Выпуска промышленного производства</c:v>
                </c:pt>
                <c:pt idx="4">
                  <c:v>Объема потребительского рынка</c:v>
                </c:pt>
                <c:pt idx="5">
                  <c:v>Общего объема инвестиций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0.505</c:v>
                </c:pt>
                <c:pt idx="1">
                  <c:v>0.64</c:v>
                </c:pt>
                <c:pt idx="2">
                  <c:v>0.375</c:v>
                </c:pt>
                <c:pt idx="3">
                  <c:v>0.61</c:v>
                </c:pt>
                <c:pt idx="4">
                  <c:v>0.73</c:v>
                </c:pt>
                <c:pt idx="5">
                  <c:v>0.89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22164352"/>
        <c:axId val="122167296"/>
      </c:radarChart>
      <c:catAx>
        <c:axId val="122164352"/>
        <c:scaling>
          <c:orientation val="minMax"/>
        </c:scaling>
        <c:delete val="1"/>
        <c:axPos val="b"/>
        <c:majorGridlines/>
        <c:numFmt formatCode="m/d/yyyy" sourceLinked="1"/>
        <c:majorTickMark val="out"/>
        <c:minorTickMark val="none"/>
        <c:tickLblPos val="nextTo"/>
        <c:crossAx val="122167296"/>
        <c:crosses val="autoZero"/>
        <c:auto val="1"/>
        <c:lblAlgn val="ctr"/>
        <c:lblOffset val="100"/>
        <c:noMultiLvlLbl val="0"/>
      </c:catAx>
      <c:valAx>
        <c:axId val="122167296"/>
        <c:scaling>
          <c:orientation val="minMax"/>
        </c:scaling>
        <c:delete val="1"/>
        <c:axPos val="l"/>
        <c:majorGridlines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</c:majorGridlines>
        <c:numFmt formatCode="0%" sourceLinked="1"/>
        <c:majorTickMark val="cross"/>
        <c:minorTickMark val="none"/>
        <c:tickLblPos val="nextTo"/>
        <c:crossAx val="122164352"/>
        <c:crosses val="autoZero"/>
        <c:crossBetween val="between"/>
      </c:valAx>
      <c:spPr>
        <a:ln w="15875"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</c:v>
                </c:pt>
                <c:pt idx="1">
                  <c:v>45.5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44999766324752077"/>
                  <c:y val="-2.517135844804546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71,9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45651919524418338"/>
                  <c:y val="0.23267282392164734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60,4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60.4</c:v>
                </c:pt>
                <c:pt idx="1">
                  <c:v>71.900000000000006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013056"/>
        <c:axId val="128014592"/>
      </c:barChart>
      <c:catAx>
        <c:axId val="128013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014592"/>
        <c:crosses val="autoZero"/>
        <c:auto val="1"/>
        <c:lblAlgn val="ctr"/>
        <c:lblOffset val="100"/>
        <c:noMultiLvlLbl val="0"/>
      </c:catAx>
      <c:valAx>
        <c:axId val="128014592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2801305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3417811492869E-2"/>
          <c:y val="1.015635183841964E-2"/>
          <c:w val="0.90964706734559642"/>
          <c:h val="0.88828012977738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</c:v>
                </c:pt>
                <c:pt idx="1">
                  <c:v>45.5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46190734986994253"/>
                  <c:y val="7.6392159936150936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27,7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45484714213500832"/>
                  <c:y val="0.14634343343870876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27,1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28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946752"/>
        <c:axId val="127948288"/>
      </c:barChart>
      <c:catAx>
        <c:axId val="127946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948288"/>
        <c:crosses val="autoZero"/>
        <c:auto val="1"/>
        <c:lblAlgn val="ctr"/>
        <c:lblOffset val="100"/>
        <c:noMultiLvlLbl val="0"/>
      </c:catAx>
      <c:valAx>
        <c:axId val="127948288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279467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3417811492869E-2"/>
          <c:y val="1.015635183841964E-2"/>
          <c:w val="0.90964706734559642"/>
          <c:h val="0.88828012977738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45</c:v>
                </c:pt>
                <c:pt idx="1">
                  <c:v>45.5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46130309845452599"/>
                  <c:y val="-0.1470479803654527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30,6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45418639670667221"/>
                  <c:y val="0.36470579767747424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2060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rPr>
                      <a:t>16,5</a:t>
                    </a:r>
                    <a:endParaRPr lang="en-US" sz="1400" b="1" dirty="0">
                      <a:latin typeface="Arial Narrow" panose="020B060602020203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0.00</c:formatCode>
                <c:ptCount val="2"/>
                <c:pt idx="0">
                  <c:v>16.5</c:v>
                </c:pt>
                <c:pt idx="1">
                  <c:v>30.6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138240"/>
        <c:axId val="128144128"/>
      </c:barChart>
      <c:catAx>
        <c:axId val="128138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44128"/>
        <c:crosses val="autoZero"/>
        <c:auto val="1"/>
        <c:lblAlgn val="ctr"/>
        <c:lblOffset val="100"/>
        <c:noMultiLvlLbl val="0"/>
      </c:catAx>
      <c:valAx>
        <c:axId val="128144128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281382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5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A6F29-40BC-4006-B7AC-1C10F426DB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9AD6F4-24D7-408C-86C0-EE644EEC444F}" type="pres">
      <dgm:prSet presAssocID="{E55A6F29-40BC-4006-B7AC-1C10F426DB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3B6B9E8-3BDF-4905-A9BF-FD3D01EC2CB5}" type="presOf" srcId="{E55A6F29-40BC-4006-B7AC-1C10F426DBCE}" destId="{EE9AD6F4-24D7-408C-86C0-EE644EEC444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AB8A9-FE3A-4F5E-ABA4-8771AAF8DD60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8F7FA-FDE8-4B2B-8D05-7C0C94ADA9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54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07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461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14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768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922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075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229" algn="l" defTabSz="816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10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45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1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8" tIns="48009" rIns="96018" bIns="48009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48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1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8" tIns="48009" rIns="96018" bIns="48009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49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8F7FA-FDE8-4B2B-8D05-7C0C94ADA979}" type="slidenum">
              <a:rPr lang="ru-RU" smtClean="0"/>
              <a:pPr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5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6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6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9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2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54" indent="0">
              <a:buNone/>
              <a:defRPr sz="1800" b="1"/>
            </a:lvl2pPr>
            <a:lvl3pPr marL="816307" indent="0">
              <a:buNone/>
              <a:defRPr sz="1600" b="1"/>
            </a:lvl3pPr>
            <a:lvl4pPr marL="1224461" indent="0">
              <a:buNone/>
              <a:defRPr sz="1400" b="1"/>
            </a:lvl4pPr>
            <a:lvl5pPr marL="1632614" indent="0">
              <a:buNone/>
              <a:defRPr sz="1400" b="1"/>
            </a:lvl5pPr>
            <a:lvl6pPr marL="2040768" indent="0">
              <a:buNone/>
              <a:defRPr sz="1400" b="1"/>
            </a:lvl6pPr>
            <a:lvl7pPr marL="2448922" indent="0">
              <a:buNone/>
              <a:defRPr sz="1400" b="1"/>
            </a:lvl7pPr>
            <a:lvl8pPr marL="2857075" indent="0">
              <a:buNone/>
              <a:defRPr sz="1400" b="1"/>
            </a:lvl8pPr>
            <a:lvl9pPr marL="326522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54" indent="0">
              <a:buNone/>
              <a:defRPr sz="1800" b="1"/>
            </a:lvl2pPr>
            <a:lvl3pPr marL="816307" indent="0">
              <a:buNone/>
              <a:defRPr sz="1600" b="1"/>
            </a:lvl3pPr>
            <a:lvl4pPr marL="1224461" indent="0">
              <a:buNone/>
              <a:defRPr sz="1400" b="1"/>
            </a:lvl4pPr>
            <a:lvl5pPr marL="1632614" indent="0">
              <a:buNone/>
              <a:defRPr sz="1400" b="1"/>
            </a:lvl5pPr>
            <a:lvl6pPr marL="2040768" indent="0">
              <a:buNone/>
              <a:defRPr sz="1400" b="1"/>
            </a:lvl6pPr>
            <a:lvl7pPr marL="2448922" indent="0">
              <a:buNone/>
              <a:defRPr sz="1400" b="1"/>
            </a:lvl7pPr>
            <a:lvl8pPr marL="2857075" indent="0">
              <a:buNone/>
              <a:defRPr sz="1400" b="1"/>
            </a:lvl8pPr>
            <a:lvl9pPr marL="3265229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54" indent="0">
              <a:buNone/>
              <a:defRPr sz="1100"/>
            </a:lvl2pPr>
            <a:lvl3pPr marL="816307" indent="0">
              <a:buNone/>
              <a:defRPr sz="900"/>
            </a:lvl3pPr>
            <a:lvl4pPr marL="1224461" indent="0">
              <a:buNone/>
              <a:defRPr sz="800"/>
            </a:lvl4pPr>
            <a:lvl5pPr marL="1632614" indent="0">
              <a:buNone/>
              <a:defRPr sz="800"/>
            </a:lvl5pPr>
            <a:lvl6pPr marL="2040768" indent="0">
              <a:buNone/>
              <a:defRPr sz="800"/>
            </a:lvl6pPr>
            <a:lvl7pPr marL="2448922" indent="0">
              <a:buNone/>
              <a:defRPr sz="800"/>
            </a:lvl7pPr>
            <a:lvl8pPr marL="2857075" indent="0">
              <a:buNone/>
              <a:defRPr sz="800"/>
            </a:lvl8pPr>
            <a:lvl9pPr marL="326522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54" indent="0">
              <a:buNone/>
              <a:defRPr sz="2500"/>
            </a:lvl2pPr>
            <a:lvl3pPr marL="816307" indent="0">
              <a:buNone/>
              <a:defRPr sz="2200"/>
            </a:lvl3pPr>
            <a:lvl4pPr marL="1224461" indent="0">
              <a:buNone/>
              <a:defRPr sz="1800"/>
            </a:lvl4pPr>
            <a:lvl5pPr marL="1632614" indent="0">
              <a:buNone/>
              <a:defRPr sz="1800"/>
            </a:lvl5pPr>
            <a:lvl6pPr marL="2040768" indent="0">
              <a:buNone/>
              <a:defRPr sz="1800"/>
            </a:lvl6pPr>
            <a:lvl7pPr marL="2448922" indent="0">
              <a:buNone/>
              <a:defRPr sz="1800"/>
            </a:lvl7pPr>
            <a:lvl8pPr marL="2857075" indent="0">
              <a:buNone/>
              <a:defRPr sz="1800"/>
            </a:lvl8pPr>
            <a:lvl9pPr marL="3265229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54" indent="0">
              <a:buNone/>
              <a:defRPr sz="1100"/>
            </a:lvl2pPr>
            <a:lvl3pPr marL="816307" indent="0">
              <a:buNone/>
              <a:defRPr sz="900"/>
            </a:lvl3pPr>
            <a:lvl4pPr marL="1224461" indent="0">
              <a:buNone/>
              <a:defRPr sz="800"/>
            </a:lvl4pPr>
            <a:lvl5pPr marL="1632614" indent="0">
              <a:buNone/>
              <a:defRPr sz="800"/>
            </a:lvl5pPr>
            <a:lvl6pPr marL="2040768" indent="0">
              <a:buNone/>
              <a:defRPr sz="800"/>
            </a:lvl6pPr>
            <a:lvl7pPr marL="2448922" indent="0">
              <a:buNone/>
              <a:defRPr sz="800"/>
            </a:lvl7pPr>
            <a:lvl8pPr marL="2857075" indent="0">
              <a:buNone/>
              <a:defRPr sz="800"/>
            </a:lvl8pPr>
            <a:lvl9pPr marL="326522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631" tIns="40815" rIns="81631" bIns="408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81631" tIns="40815" rIns="81631" bIns="408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81631" tIns="40815" rIns="81631" bIns="408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D1EED-24AD-4EC9-ACC4-1D9C2B7D28CE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31" tIns="40815" rIns="81631" bIns="408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81631" tIns="40815" rIns="81631" bIns="408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449F7-12DA-4B10-89A2-2F617FEE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/>
  <p:txStyles>
    <p:titleStyle>
      <a:lvl1pPr algn="ctr" defTabSz="81630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15" indent="-306115" algn="l" defTabSz="81630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49" indent="-255096" algn="l" defTabSz="81630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84" indent="-204077" algn="l" defTabSz="8163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38" indent="-204077" algn="l" defTabSz="816307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91" indent="-204077" algn="l" defTabSz="81630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46" indent="-204077" algn="l" defTabSz="8163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99" indent="-204077" algn="l" defTabSz="8163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53" indent="-204077" algn="l" defTabSz="8163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06" indent="-204077" algn="l" defTabSz="8163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4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07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61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14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68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22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75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29" algn="l" defTabSz="8163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2.png"/><Relationship Id="rId7" Type="http://schemas.openxmlformats.org/officeDocument/2006/relationships/image" Target="../media/image2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Relationship Id="rId9" Type="http://schemas.openxmlformats.org/officeDocument/2006/relationships/image" Target="../media/image2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2.jpeg"/><Relationship Id="rId7" Type="http://schemas.openxmlformats.org/officeDocument/2006/relationships/image" Target="../media/image2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1.jpeg"/><Relationship Id="rId4" Type="http://schemas.openxmlformats.org/officeDocument/2006/relationships/image" Target="../media/image2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1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image" Target="../media/image284.png"/><Relationship Id="rId4" Type="http://schemas.openxmlformats.org/officeDocument/2006/relationships/image" Target="../media/image22.png"/><Relationship Id="rId9" Type="http://schemas.openxmlformats.org/officeDocument/2006/relationships/image" Target="../media/image28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2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2.png"/><Relationship Id="rId5" Type="http://schemas.openxmlformats.org/officeDocument/2006/relationships/diagramData" Target="../diagrams/data1.xml"/><Relationship Id="rId10" Type="http://schemas.openxmlformats.org/officeDocument/2006/relationships/image" Target="../media/image21.png"/><Relationship Id="rId4" Type="http://schemas.openxmlformats.org/officeDocument/2006/relationships/image" Target="../media/image290.jpeg"/><Relationship Id="rId9" Type="http://schemas.microsoft.com/office/2007/relationships/diagramDrawing" Target="../diagrams/drawing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1.jpeg"/><Relationship Id="rId4" Type="http://schemas.openxmlformats.org/officeDocument/2006/relationships/image" Target="../media/image2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jpeg"/><Relationship Id="rId5" Type="http://schemas.openxmlformats.org/officeDocument/2006/relationships/image" Target="../media/image294.png"/><Relationship Id="rId4" Type="http://schemas.openxmlformats.org/officeDocument/2006/relationships/image" Target="../media/image2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9.jpeg"/><Relationship Id="rId5" Type="http://schemas.openxmlformats.org/officeDocument/2006/relationships/image" Target="../media/image29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png"/><Relationship Id="rId5" Type="http://schemas.openxmlformats.org/officeDocument/2006/relationships/image" Target="../media/image300.jpeg"/><Relationship Id="rId4" Type="http://schemas.openxmlformats.org/officeDocument/2006/relationships/image" Target="../media/image2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eg"/><Relationship Id="rId3" Type="http://schemas.openxmlformats.org/officeDocument/2006/relationships/image" Target="../media/image22.png"/><Relationship Id="rId7" Type="http://schemas.openxmlformats.org/officeDocument/2006/relationships/image" Target="../media/image30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4" Type="http://schemas.openxmlformats.org/officeDocument/2006/relationships/image" Target="../media/image21.png"/><Relationship Id="rId9" Type="http://schemas.openxmlformats.org/officeDocument/2006/relationships/image" Target="../media/image30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2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7.png"/><Relationship Id="rId4" Type="http://schemas.openxmlformats.org/officeDocument/2006/relationships/image" Target="../media/image2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2.pn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22.pn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2.pn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gif"/><Relationship Id="rId11" Type="http://schemas.openxmlformats.org/officeDocument/2006/relationships/image" Target="../media/image22.png"/><Relationship Id="rId5" Type="http://schemas.openxmlformats.org/officeDocument/2006/relationships/image" Target="../media/image101.png"/><Relationship Id="rId10" Type="http://schemas.openxmlformats.org/officeDocument/2006/relationships/image" Target="../media/image2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22.png"/><Relationship Id="rId9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18.jpe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22.png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2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125.jpe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22.pn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21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42.png"/><Relationship Id="rId5" Type="http://schemas.openxmlformats.org/officeDocument/2006/relationships/image" Target="../media/image136.jpeg"/><Relationship Id="rId10" Type="http://schemas.openxmlformats.org/officeDocument/2006/relationships/image" Target="../media/image141.png"/><Relationship Id="rId4" Type="http://schemas.openxmlformats.org/officeDocument/2006/relationships/image" Target="../media/image22.png"/><Relationship Id="rId9" Type="http://schemas.openxmlformats.org/officeDocument/2006/relationships/image" Target="../media/image1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0.png"/><Relationship Id="rId3" Type="http://schemas.openxmlformats.org/officeDocument/2006/relationships/image" Target="../media/image21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11" Type="http://schemas.openxmlformats.org/officeDocument/2006/relationships/image" Target="../media/image148.jpeg"/><Relationship Id="rId5" Type="http://schemas.openxmlformats.org/officeDocument/2006/relationships/image" Target="../media/image143.jpeg"/><Relationship Id="rId10" Type="http://schemas.openxmlformats.org/officeDocument/2006/relationships/image" Target="../media/image130.png"/><Relationship Id="rId4" Type="http://schemas.openxmlformats.org/officeDocument/2006/relationships/image" Target="../media/image22.png"/><Relationship Id="rId9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21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png"/><Relationship Id="rId4" Type="http://schemas.openxmlformats.org/officeDocument/2006/relationships/image" Target="../media/image22.png"/><Relationship Id="rId9" Type="http://schemas.openxmlformats.org/officeDocument/2006/relationships/image" Target="../media/image1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71.jpe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75.pn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21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7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13" Type="http://schemas.openxmlformats.org/officeDocument/2006/relationships/image" Target="../media/image203.jpeg"/><Relationship Id="rId3" Type="http://schemas.openxmlformats.org/officeDocument/2006/relationships/image" Target="../media/image195.jpeg"/><Relationship Id="rId7" Type="http://schemas.openxmlformats.org/officeDocument/2006/relationships/image" Target="../media/image197.jpeg"/><Relationship Id="rId12" Type="http://schemas.openxmlformats.org/officeDocument/2006/relationships/image" Target="../media/image202.jpeg"/><Relationship Id="rId17" Type="http://schemas.openxmlformats.org/officeDocument/2006/relationships/image" Target="../media/image207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22.png"/><Relationship Id="rId15" Type="http://schemas.openxmlformats.org/officeDocument/2006/relationships/image" Target="../media/image205.jpeg"/><Relationship Id="rId10" Type="http://schemas.openxmlformats.org/officeDocument/2006/relationships/image" Target="../media/image200.jpeg"/><Relationship Id="rId4" Type="http://schemas.openxmlformats.org/officeDocument/2006/relationships/image" Target="../media/image21.png"/><Relationship Id="rId9" Type="http://schemas.openxmlformats.org/officeDocument/2006/relationships/image" Target="../media/image199.jpeg"/><Relationship Id="rId14" Type="http://schemas.openxmlformats.org/officeDocument/2006/relationships/image" Target="../media/image20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image" Target="../media/image21.png"/><Relationship Id="rId7" Type="http://schemas.openxmlformats.org/officeDocument/2006/relationships/image" Target="../media/image2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png"/><Relationship Id="rId4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6.jpe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17.jpeg"/><Relationship Id="rId9" Type="http://schemas.openxmlformats.org/officeDocument/2006/relationships/image" Target="../media/image2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9.png"/><Relationship Id="rId4" Type="http://schemas.openxmlformats.org/officeDocument/2006/relationships/image" Target="../media/image2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1.png"/><Relationship Id="rId7" Type="http://schemas.openxmlformats.org/officeDocument/2006/relationships/image" Target="../media/image2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jpeg"/><Relationship Id="rId11" Type="http://schemas.openxmlformats.org/officeDocument/2006/relationships/image" Target="../media/image246.jpeg"/><Relationship Id="rId5" Type="http://schemas.openxmlformats.org/officeDocument/2006/relationships/image" Target="../media/image240.jpeg"/><Relationship Id="rId10" Type="http://schemas.openxmlformats.org/officeDocument/2006/relationships/image" Target="../media/image245.jpeg"/><Relationship Id="rId4" Type="http://schemas.openxmlformats.org/officeDocument/2006/relationships/image" Target="../media/image22.png"/><Relationship Id="rId9" Type="http://schemas.openxmlformats.org/officeDocument/2006/relationships/image" Target="../media/image24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jpeg"/><Relationship Id="rId5" Type="http://schemas.openxmlformats.org/officeDocument/2006/relationships/image" Target="../media/image249.png"/><Relationship Id="rId4" Type="http://schemas.openxmlformats.org/officeDocument/2006/relationships/image" Target="../media/image2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1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2.png"/><Relationship Id="rId9" Type="http://schemas.openxmlformats.org/officeDocument/2006/relationships/image" Target="../media/image25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0.jpeg"/><Relationship Id="rId4" Type="http://schemas.openxmlformats.org/officeDocument/2006/relationships/image" Target="../media/image2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png"/><Relationship Id="rId5" Type="http://schemas.openxmlformats.org/officeDocument/2006/relationships/image" Target="../media/image261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37312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75" y="1076326"/>
            <a:ext cx="4285762" cy="3649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 descr="\\srv-adm\Doc\УПРАВЛЕНИЕ ЭКОНОМИЧЕСКОГО РАЗВИТИЯ\Zasseeva\ФОТО\2019\Спорт\Площадка Микрорайон,5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473" y="1076325"/>
            <a:ext cx="3971793" cy="3649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9204" y="4455029"/>
            <a:ext cx="8064896" cy="361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3 площадки – на улицах Кристальная, Микрорайон, Калинина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473" y="1014372"/>
            <a:ext cx="4101585" cy="3649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\\srv-adm\Doc\УПРАВЛЕНИЕ ЭКОНОМИЧЕСКОГО РАЗВИТИЯ\Zasseeva\ФОТО\2019\Спорт\Спортоград 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625" y="1076326"/>
            <a:ext cx="4374462" cy="364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7995" y="4454999"/>
            <a:ext cx="6050189" cy="361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Хоккейная коробка на микрорайоне Северный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Картинки по запросу &quot;стадион восток бердск&quot;&quot;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8285" y="1021874"/>
            <a:ext cx="4135960" cy="3685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632" y="1074710"/>
            <a:ext cx="4352725" cy="3649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39242" y="4452778"/>
            <a:ext cx="6925046" cy="361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Ремонт асфальтового покрытия стадиона «Восток»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829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7020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58054" y="1491630"/>
            <a:ext cx="8715631" cy="3240360"/>
            <a:chOff x="464067" y="1425474"/>
            <a:chExt cx="9441932" cy="4320481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425474"/>
              <a:ext cx="8307371" cy="12577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ввести в эксплуатацию школу на 1100 мест в микрорайоне Южном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64067" y="4689837"/>
              <a:ext cx="9441932" cy="105611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предусмотреть в бюджете финансирование для обеспечения бесплатным горячим питанием всех учеников начальной школы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906208" y="3101311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внедрить проект персонифицированного финансирования по программам дополнительного образования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059832" y="489725"/>
            <a:ext cx="5328592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342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52641" y="1347614"/>
            <a:ext cx="8758642" cy="3305150"/>
            <a:chOff x="395544" y="1425474"/>
            <a:chExt cx="9488527" cy="4406868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425474"/>
              <a:ext cx="8307371" cy="12577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внедрение современной и безопасной цифровой образовательной среды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395544" y="4881859"/>
              <a:ext cx="9441932" cy="95048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проведение профессиональных конкурсов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906208" y="3185035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развивать наставничество, поддержку общественных инициатив и проектов, в том числе в сфере волонтерства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55576" y="37020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489725"/>
            <a:ext cx="5328592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8492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203598"/>
            <a:ext cx="676875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8640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4385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96" y="915565"/>
            <a:ext cx="5400000" cy="40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96" y="915565"/>
            <a:ext cx="5400000" cy="40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96" y="915565"/>
            <a:ext cx="5400000" cy="40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96" y="915565"/>
            <a:ext cx="5400000" cy="40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96" y="915564"/>
            <a:ext cx="5400000" cy="40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7120" y="771550"/>
            <a:ext cx="4174840" cy="648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u="sng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2017 – 2019 годы: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68,5 тыс.кв.м. / 283,6 млн. рублей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20072" y="4443958"/>
            <a:ext cx="3923928" cy="61452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u="sng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2019 год: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u="sng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31,4 тыс.кв.м. / 112 млн. рублей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6173406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4385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913" y="861594"/>
            <a:ext cx="5438215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Обустройство дорог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9907" y="2931790"/>
            <a:ext cx="3834149" cy="2027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\\srv-adm\Doc\УПРАВЛЕНИЕ ЭКОНОМИЧЕСКОГО РАЗВИТИЯ\Zasseeva\ФОТО\2019\УЖКХ\БКАД 2019\На трудовые коллективы\Лунная\ул. Лунная после завершения работ (на сайт)\P109930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8810" y="780601"/>
            <a:ext cx="3276341" cy="1867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mycdn.me/i?r=A4CRufty5DVJQPMrhhvnIRYMaK3zKLYW73ZChexb_YuSFBThkaSX6amMPm-pC1zMXdcigcCLW8H8IN2vTuuPxn3AHwURxJF_2uGolY9s-6VzTk9Lgf7UkbrJcz9Bdzkr1oh8N8XTYwVwSn2bhfBP2QfEqTX0L9aFlAjXKViNZsc4Dj7AUGS1fFPzUMlRWTlEmW3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45" y="1714210"/>
            <a:ext cx="4530801" cy="3017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51470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4945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4385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2782588"/>
            <a:ext cx="4320000" cy="221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5" descr="C:\Users\designer\Desktop\запчасти\авто\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71" y="1032442"/>
            <a:ext cx="3421387" cy="1195854"/>
          </a:xfrm>
          <a:prstGeom prst="rect">
            <a:avLst/>
          </a:prstGeom>
          <a:solidFill>
            <a:schemeClr val="tx2">
              <a:lumMod val="60000"/>
              <a:lumOff val="40000"/>
              <a:alpha val="67000"/>
            </a:schemeClr>
          </a:solidFill>
        </p:spPr>
      </p:pic>
      <p:pic>
        <p:nvPicPr>
          <p:cNvPr id="18" name="Picture 4" descr="C:\Users\designer\Desktop\запчасти\авто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672" y="3541533"/>
            <a:ext cx="3427737" cy="1037967"/>
          </a:xfrm>
          <a:prstGeom prst="rect">
            <a:avLst/>
          </a:prstGeom>
          <a:solidFill>
            <a:schemeClr val="tx2">
              <a:lumMod val="60000"/>
              <a:lumOff val="40000"/>
              <a:alpha val="67000"/>
            </a:schemeClr>
          </a:solidFill>
        </p:spPr>
      </p:pic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4854" y="771525"/>
            <a:ext cx="4188393" cy="2448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60158" y="4567535"/>
            <a:ext cx="3910833" cy="43130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5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низкопольных автобусов средней вместимости 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/ 8,5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млн. рублей</a:t>
            </a:r>
            <a:endParaRPr lang="ru-RU" altLang="ru-RU" sz="1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05123" y="2588336"/>
            <a:ext cx="3910833" cy="631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строительство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автомобильных 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дорог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(улицы Возрождения, Поэта Сорокина , 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Купца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Горохова 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) / 76,6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млн. рублей</a:t>
            </a:r>
            <a:endParaRPr lang="ru-RU" altLang="ru-RU" sz="14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9294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58825" y="34385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1600" y="771550"/>
            <a:ext cx="6984776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Безопасность дорожного движения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 descr="Картинки по запросу &quot;бердск дорога к саду и школе Южный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71" y="1635646"/>
            <a:ext cx="4270653" cy="3199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бердск дорога к саду и школе Южный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1023" y="1563638"/>
            <a:ext cx="4060004" cy="3271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5409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58825" y="34385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71600" y="672843"/>
            <a:ext cx="6984776" cy="4587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Безопасность дорожного движения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69" name="Picture 1" descr="\\srv-adm\Doc\УПРАВЛЕНИЕ ЭКОНОМИЧЕСКОГО РАЗВИТИЯ\Zasseeva\ФОТО\2019\ОДМ\Волонтеры за соблюдение ПДД 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593" y="2139702"/>
            <a:ext cx="4308498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rv-adm\Doc\УПРАВЛЕНИЕ ЭКОНОМИЧЕСКОГО РАЗВИТИЯ\Zasseeva\ФОТО\2019\ОДМ\Волонтеры за соблюдение ПДД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9817" y="2139702"/>
            <a:ext cx="4216326" cy="2821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9593" y="1189154"/>
            <a:ext cx="2851307" cy="360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«Мотоциклист»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8825" y="1635015"/>
            <a:ext cx="3247755" cy="360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«пешеходный переход»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20184" y="1189154"/>
            <a:ext cx="4168240" cy="360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«зарядка со стражем порядка»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00488" y="1635014"/>
            <a:ext cx="4168240" cy="360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«будь заметен на дороге»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190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4386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28369" y="1347614"/>
            <a:ext cx="8715631" cy="3449166"/>
            <a:chOff x="442140" y="1521485"/>
            <a:chExt cx="9441932" cy="4598889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521485"/>
              <a:ext cx="8307371" cy="11617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реализация Генерального плана города БЕРДСКА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42140" y="4689838"/>
              <a:ext cx="9441932" cy="143053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оптимизация городской маршрутной сети, в том числе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 удаленных районах, с учетом схемы движения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зоны отстоя автомобильного транспорта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906208" y="3101311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повышение эффективности участия города в национальном проекте «БКАД»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4134" y="526820"/>
            <a:ext cx="7629599" cy="5847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«БЕЗОПАСНЫЕ И КАЧЕСТВЕННЫЕ АВТОМОБИЛЬНЫЕ ДОРОГИ»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7195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079031"/>
            <a:ext cx="6742000" cy="264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72584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1419622"/>
            <a:ext cx="5985863" cy="3528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55576" y="559272"/>
            <a:ext cx="7917631" cy="5640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Проектирование реконструкции стадиона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«Авангард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Картинки по запросу &quot;искусственное фулбольно регбийное поле&quot;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26" y="1275606"/>
            <a:ext cx="2132806" cy="2011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легкоатлетические дорожки&quot;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0232" y="1252133"/>
            <a:ext cx="2129633" cy="1989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&quot;комплекс открытых многофункциональных спортивных площадок и секторов&quot;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223" y="3400424"/>
            <a:ext cx="2340218" cy="162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подтрибунные помещения&quot;&quot;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3375434"/>
            <a:ext cx="2314609" cy="1638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755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07704" y="559011"/>
            <a:ext cx="5256584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Рейтинг 200 городов России </a:t>
            </a:r>
            <a:endParaRPr lang="ru-RU" altLang="ru-RU" sz="2000" b="1" cap="all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качеству жизни 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544" y="1185911"/>
            <a:ext cx="3090318" cy="39474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699E"/>
              </a:gs>
              <a:gs pos="10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49000"/>
                </a:schemeClr>
              </a:gs>
            </a:gsLst>
            <a:lin ang="0" scaled="1"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cap="all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Бердск 22 место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     </a:t>
            </a:r>
            <a:endParaRPr lang="ru-RU" altLang="ru-RU" sz="2000" b="1" cap="al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36096" y="1204088"/>
            <a:ext cx="3090318" cy="46884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699E"/>
              </a:gs>
              <a:gs pos="10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49000"/>
                </a:schemeClr>
              </a:gs>
            </a:gsLst>
            <a:lin ang="0" scaled="1"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Бердск 6,7 баллов </a:t>
            </a:r>
            <a:endParaRPr lang="ru-RU" altLang="ru-RU" sz="2000" b="1" cap="al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848" y="1851670"/>
            <a:ext cx="5400000" cy="3164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9955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93811901"/>
              </p:ext>
            </p:extLst>
          </p:nvPr>
        </p:nvGraphicFramePr>
        <p:xfrm>
          <a:off x="155575" y="2499742"/>
          <a:ext cx="2760241" cy="250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6650" y="1995686"/>
            <a:ext cx="3336306" cy="6480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Введено жилых домов -  всего, тыс.кв.м.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74" y="4564056"/>
            <a:ext cx="2788642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       </a:t>
            </a: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2018              2019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09072530"/>
              </p:ext>
            </p:extLst>
          </p:nvPr>
        </p:nvGraphicFramePr>
        <p:xfrm>
          <a:off x="3131840" y="963093"/>
          <a:ext cx="2633067" cy="250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31840" y="3075806"/>
            <a:ext cx="2664296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      </a:t>
            </a: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2018             2019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809" y="555526"/>
            <a:ext cx="3528391" cy="9277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Площадь жилых помещений на 1 жителя,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кв.м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57488538"/>
              </p:ext>
            </p:extLst>
          </p:nvPr>
        </p:nvGraphicFramePr>
        <p:xfrm>
          <a:off x="6228184" y="2480352"/>
          <a:ext cx="2664296" cy="250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868144" y="1755088"/>
            <a:ext cx="3528392" cy="9277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Введено индивидуальных домов, тыс.кв.м.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4564056"/>
            <a:ext cx="2664296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      </a:t>
            </a: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2018             2019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0392">
            <a:off x="1283726" y="2522666"/>
            <a:ext cx="842154" cy="9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30358">
            <a:off x="4020244" y="1297194"/>
            <a:ext cx="1330302" cy="12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93668">
            <a:off x="6934634" y="2996205"/>
            <a:ext cx="1395413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1011444" y="2619106"/>
            <a:ext cx="1150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atin typeface="Arial" charset="0"/>
              </a:rPr>
              <a:t> 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119%</a:t>
            </a: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3818171" y="1474920"/>
            <a:ext cx="1150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atin typeface="Arial" charset="0"/>
              </a:rPr>
              <a:t> 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102,3%</a:t>
            </a: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6984863" y="2942567"/>
            <a:ext cx="1150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1,9 раза</a:t>
            </a:r>
          </a:p>
        </p:txBody>
      </p:sp>
    </p:spTree>
    <p:extLst>
      <p:ext uri="{BB962C8B-B14F-4D97-AF65-F5344CB8AC3E}">
        <p14:creationId xmlns:p14="http://schemas.microsoft.com/office/powerpoint/2010/main" val="10861362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04297" y="559011"/>
            <a:ext cx="7272808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Государственная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и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муниципальная поддержка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на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строительство и приобретение жилья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- 28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человек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5616" y="1275606"/>
            <a:ext cx="7272808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муниципальный жилищный фонд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социального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использования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– 44 человека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326582"/>
            <a:ext cx="4046241" cy="27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300105"/>
            <a:ext cx="4104057" cy="2699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67544" y="1995686"/>
            <a:ext cx="820891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500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государственные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сертификаты на приобретение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жилья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- 8 семей категории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вынужденных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переселенцев    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9156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862433" y="841276"/>
            <a:ext cx="3993529" cy="6005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система бюджетных грантов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790" y="842836"/>
            <a:ext cx="4320000" cy="246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2432" y="2715767"/>
            <a:ext cx="4156765" cy="2291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1930" y="3795886"/>
            <a:ext cx="4571720" cy="108927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699E"/>
              </a:gs>
              <a:gs pos="10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49000"/>
                </a:schemeClr>
              </a:gs>
            </a:gsLst>
            <a:lin ang="0" scaled="1"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               </a:t>
            </a: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2019 </a:t>
            </a:r>
            <a:r>
              <a:rPr lang="ru-RU" altLang="ru-RU" sz="20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год – </a:t>
            </a: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18 </a:t>
            </a:r>
            <a:r>
              <a:rPr lang="ru-RU" altLang="ru-RU" sz="20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дворов     </a:t>
            </a:r>
            <a:endParaRPr lang="ru-RU" altLang="ru-RU" sz="2000" b="1" cap="all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2018 </a:t>
            </a:r>
            <a:r>
              <a:rPr lang="ru-RU" altLang="ru-RU" sz="20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год – 7 </a:t>
            </a: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дворов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2017 год - 14 дворов</a:t>
            </a:r>
            <a:endParaRPr lang="ru-RU" altLang="ru-RU" sz="2000" b="1" cap="al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55615" y="1644511"/>
            <a:ext cx="4790008" cy="7920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приоритетный проект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«Комфортная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городская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среда»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 rot="18923885">
            <a:off x="179234" y="4076654"/>
            <a:ext cx="876549" cy="335144"/>
          </a:xfrm>
          <a:prstGeom prst="notchedRightArrow">
            <a:avLst/>
          </a:prstGeom>
          <a:gradFill>
            <a:gsLst>
              <a:gs pos="0">
                <a:schemeClr val="bg1"/>
              </a:gs>
              <a:gs pos="100000">
                <a:srgbClr val="C00000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59196" y="2637396"/>
            <a:ext cx="2241083" cy="51041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Вокзальная, 12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66408" y="2821715"/>
            <a:ext cx="1920218" cy="51527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Лунная, 16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8481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  <p:bldP spid="6" grpId="0" animBg="1"/>
      <p:bldP spid="17" grpId="0" animBg="1"/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1549"/>
            <a:ext cx="9136410" cy="444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2123728" y="793112"/>
            <a:ext cx="4752528" cy="136815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РЕГИОНАЛЬНАЯ И МУНИЦИПАЛЬНАЯ ПРОГРАММЫ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 ПЕРЕСЕЛЕНИЮ ГРАЖДАН  ИЗ АВАРИЙНОГО ЖИЛИЩНОГО ФОНДА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40152" y="4587974"/>
            <a:ext cx="3124040" cy="40801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2019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год</a:t>
            </a: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– 35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семей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4587974"/>
            <a:ext cx="3125618" cy="396044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	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2018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год</a:t>
            </a: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– 27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семей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46" name="Picture 6" descr="ÐÐ°ÑÑÐ¸Ð½ÐºÐ¸ Ð¿Ð¾ Ð·Ð°Ð¿ÑÐ¾ÑÑ Ð±ÐµÑÐ´ÑÐº Ð¿ÑÐ¾Ð³ÑÐ°Ð¼Ð¼Ð° Ð¿ÐµÑÐµÑÐµÐ»ÐµÐ½Ð¸Ð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312" y="1137007"/>
            <a:ext cx="1234558" cy="801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921124061"/>
              </p:ext>
            </p:extLst>
          </p:nvPr>
        </p:nvGraphicFramePr>
        <p:xfrm>
          <a:off x="175352" y="5181600"/>
          <a:ext cx="11711848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69606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Да будет газ! Какие дома газифицируют в Бердске в 2019 году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181" y="1491630"/>
            <a:ext cx="4733365" cy="3457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707904" y="889221"/>
            <a:ext cx="5392376" cy="10261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введён в эксплуатацию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газопровод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высокого давления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 в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микрорайоне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Южный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60304" y="2233454"/>
            <a:ext cx="5392376" cy="10261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запущена объединенная котельная </a:t>
            </a:r>
          </a:p>
          <a:p>
            <a:pPr>
              <a:spcBef>
                <a:spcPct val="0"/>
              </a:spcBef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на детский сад и школу </a:t>
            </a:r>
          </a:p>
          <a:p>
            <a:pPr>
              <a:spcBef>
                <a:spcPct val="0"/>
              </a:spcBef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в микрорайоне Южный</a:t>
            </a:r>
          </a:p>
        </p:txBody>
      </p:sp>
    </p:spTree>
    <p:extLst>
      <p:ext uri="{BB962C8B-B14F-4D97-AF65-F5344CB8AC3E}">
        <p14:creationId xmlns:p14="http://schemas.microsoft.com/office/powerpoint/2010/main" val="142885832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Дренаж: В рейд по подтопляемым частным домам выйдут чиновники в Бердск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766" y="1419622"/>
            <a:ext cx="4271113" cy="3374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219200" y="625475"/>
            <a:ext cx="7025208" cy="5267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Завершено строительство 5-ти Дренажных колодцев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6388" name="Picture 4" descr="Картинки по запросу &quot;как работают дренажные колодцы водопонижение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561" y="1411033"/>
            <a:ext cx="4344859" cy="3374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6252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40675"/>
            <a:ext cx="4463482" cy="251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419872" y="3903628"/>
            <a:ext cx="5904656" cy="10261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Разработана </a:t>
            </a:r>
            <a:r>
              <a:rPr lang="ru-RU" altLang="ru-RU" sz="2000" b="1" cap="all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псд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на строительство ливневой канализации по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улице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Комсомольская,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переулку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Больничный</a:t>
            </a:r>
          </a:p>
        </p:txBody>
      </p:sp>
      <p:pic>
        <p:nvPicPr>
          <p:cNvPr id="15362" name="Picture 2" descr="\\srv-adm\Doc\УПРАВЛЕНИЕ ЭКОНОМИЧЕСКОГО РАЗВИТИЯ\Zasseeva\ФОТО\2019\Фото Ливневка Гагарина\IMG_375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5" y="903701"/>
            <a:ext cx="4272113" cy="2551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920502"/>
            <a:ext cx="5392376" cy="7871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ливневая канализация </a:t>
            </a:r>
            <a:endParaRPr lang="ru-RU" altLang="ru-RU" sz="2000" b="1" cap="all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по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улицам Гагарина, Боровая</a:t>
            </a:r>
          </a:p>
        </p:txBody>
      </p:sp>
    </p:spTree>
    <p:extLst>
      <p:ext uri="{BB962C8B-B14F-4D97-AF65-F5344CB8AC3E}">
        <p14:creationId xmlns:p14="http://schemas.microsoft.com/office/powerpoint/2010/main" val="380854748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184442" y="545314"/>
            <a:ext cx="5207163" cy="612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cap="all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звуковые сигналы -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16 пешеходных переходов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                     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ÐÐ°ÑÑÐ¸Ð½ÐºÐ¸ Ð¿Ð¾ Ð·Ð°Ð¿ÑÐ¾ÑÑ Ð±ÐµÑÐ´ÑÐº ÑÐ²ÐµÑÐ¾ÑÐ¾ÑÑ Ð´Ð»Ñ ÑÐ»ÐµÐ¿ÑÑ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75" y="2188432"/>
            <a:ext cx="3868294" cy="277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ZasseevaVV.ADMDOM\Downloads\Звуковые маячки\Звуковой маячок_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2188432"/>
            <a:ext cx="3723526" cy="277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1697" y="1347614"/>
            <a:ext cx="4736326" cy="5647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Тактильные пешеходные плитки -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          10 переходов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788024" y="1347614"/>
            <a:ext cx="4509067" cy="5647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 сигналов-маяков –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Обществу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инвалидов по зрению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549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828" y="1291520"/>
            <a:ext cx="4617423" cy="2785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756" y="1291520"/>
            <a:ext cx="3960000" cy="2785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90251" y="4299942"/>
            <a:ext cx="4353749" cy="612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ремонт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котельных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– 4,2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млн.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руб.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08" y="4299942"/>
            <a:ext cx="4787543" cy="612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300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реконструкция ЦТП-11б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ЦТП-16А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22,8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млн.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рублей                                     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728" y="571001"/>
            <a:ext cx="5585048" cy="5267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Повышение энергоэффективности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659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24607" y="474002"/>
            <a:ext cx="7819393" cy="6124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Сокращение очереди детей до 3-х лет на 220 мест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артинки по запросу &quot;детский сад бердск 2-3 года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583217"/>
            <a:ext cx="4459856" cy="2988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rv-adm\Doc\УПРАВЛЕНИЕ ЭКОНОМИЧЕСКОГО РАЗВИТИЯ\Zasseeva\ФОТО\2019\УОиМП\Открытие сада\3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630400" y="-11830050"/>
            <a:ext cx="9604800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rv-adm\Doc\УПРАВЛЕНИЕ ЭКОНОМИЧЕСКОГО РАЗВИТИЯ\Zasseeva\ФОТО\2019\УОиМП\Открытие сада\29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0007" y="1519421"/>
            <a:ext cx="4209965" cy="305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детский сад бердск 2-3 года&quot;&quot;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098533"/>
            <a:ext cx="2471748" cy="1644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625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80785"/>
            <a:ext cx="3708400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187" y="1157801"/>
            <a:ext cx="3886840" cy="3818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028016" y="689750"/>
            <a:ext cx="6408712" cy="936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строительство 2-ой нитки </a:t>
            </a:r>
            <a:endParaRPr lang="ru-RU" altLang="ru-RU" sz="2000" b="1" cap="all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канализационного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коллектора </a:t>
            </a:r>
            <a:endParaRPr lang="ru-RU" altLang="ru-RU" sz="2000" b="1" cap="all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системы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Бердск - Академгородок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                      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19872" y="2014269"/>
            <a:ext cx="5832648" cy="612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Проектирование канализационного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коллектора ул. первомайская                                                         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971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67542" y="34386"/>
            <a:ext cx="7620882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73135" y="1347614"/>
            <a:ext cx="8715632" cy="3168353"/>
            <a:chOff x="431847" y="1531109"/>
            <a:chExt cx="9441933" cy="4224470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320380" y="1531109"/>
              <a:ext cx="8553400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участие в федеральных проектах по формированию доступной и комфортной городской среды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507440"/>
              <a:ext cx="9441932" cy="124813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построить 1-й этап газопровода высокого давления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 улице Радищева с подключением к газораспределительной сети не менее 260 домовладений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обеспечить 100% нуждающихся в жилье детей-сирот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детей, оставшихся без попечения родителей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403648" y="512235"/>
            <a:ext cx="6983904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95852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7818" y="987574"/>
            <a:ext cx="9087942" cy="4155924"/>
            <a:chOff x="52083" y="1531109"/>
            <a:chExt cx="9845269" cy="5541232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332381" y="1531109"/>
              <a:ext cx="8541398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сохранить стимулирование граждан в обустройстве своих дворов через действующую систему бюджетных грантов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507440"/>
              <a:ext cx="9441932" cy="124813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разработать Проектно – сметную документацию на строительство дополнительных колодцев водопонижения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2083" y="6190412"/>
              <a:ext cx="9845269" cy="881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проработать с Министерством природных ресурсов и экологии вопрос финансирования реализации проекта водопонижения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построить ливневую канализацию по улице Комсомольская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переулку Больничный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767542" y="34386"/>
            <a:ext cx="7620882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03648" y="512235"/>
            <a:ext cx="6983904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«ЖИЛЬЕ И ГОРОДСКАЯ СРЕДА»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60371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207" cy="519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7380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СОБРАНИЕ ТРУДОВЫХ КОЛЛЕКТИВОВ И ОБЩЕСТВЕННОСТИ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8"/>
          <p:cNvSpPr/>
          <p:nvPr/>
        </p:nvSpPr>
        <p:spPr>
          <a:xfrm>
            <a:off x="51699" y="63280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48236" y="542217"/>
            <a:ext cx="6960570" cy="4494550"/>
            <a:chOff x="1148236" y="542217"/>
            <a:chExt cx="6960570" cy="44945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4008" y="691442"/>
              <a:ext cx="3464798" cy="216712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AutoShape 12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873449" y="542217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885729" y="745740"/>
              <a:ext cx="283157" cy="291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2030320" y="894691"/>
              <a:ext cx="283157" cy="291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88004" y="696977"/>
              <a:ext cx="1575761" cy="10946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48236" y="2868586"/>
              <a:ext cx="3415529" cy="216818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0560" y="2840061"/>
              <a:ext cx="3454302" cy="216818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732" y="691442"/>
              <a:ext cx="3415529" cy="222615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1986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ПОЛИТИЧЕСКАЯ И ОБЩЕСТВЕННАЯ АКТИВНОСТЬ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5844" y="473075"/>
            <a:ext cx="8327071" cy="4503847"/>
            <a:chOff x="126859" y="473075"/>
            <a:chExt cx="8327071" cy="450384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414" y="627005"/>
              <a:ext cx="3621516" cy="207035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AutoShape 12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765175" y="4730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917575" y="6254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069975" y="7778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859" y="1076324"/>
              <a:ext cx="4471713" cy="36556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35423" y="2871685"/>
              <a:ext cx="3618507" cy="210523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41169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ПОЛИТИЧЕСКАЯ И ОБЩЕСТВЕННАЯ АКТИВНОСТЬ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24914" y="334119"/>
            <a:ext cx="8464690" cy="4689521"/>
            <a:chOff x="324914" y="334119"/>
            <a:chExt cx="8464690" cy="4689521"/>
          </a:xfrm>
        </p:grpSpPr>
        <p:sp>
          <p:nvSpPr>
            <p:cNvPr id="8" name="AutoShape 10" descr="ÐÐ¾ÑÐ¾Ð¶ÐµÐµ Ð¸Ð·Ð¾Ð±ÑÐ°Ð¶ÐµÐ½Ð¸Ðµ"/>
            <p:cNvSpPr>
              <a:spLocks noChangeAspect="1" noChangeArrowheads="1"/>
            </p:cNvSpPr>
            <p:nvPr/>
          </p:nvSpPr>
          <p:spPr bwMode="auto">
            <a:xfrm>
              <a:off x="585917" y="334119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12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907656" y="486519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060056" y="638919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212456" y="791319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14" y="2386218"/>
              <a:ext cx="3960000" cy="263742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573" y="2369170"/>
              <a:ext cx="3960000" cy="264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604" y="434949"/>
              <a:ext cx="3240000" cy="232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24787" y="632569"/>
              <a:ext cx="2880000" cy="185289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05578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ПОЛИТИЧЕСКАЯ И ОБЩЕСТВЕННАЯ АКТИВНОСТЬ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07975" y="777875"/>
            <a:ext cx="8584105" cy="3998372"/>
            <a:chOff x="307975" y="777875"/>
            <a:chExt cx="8584105" cy="3998372"/>
          </a:xfrm>
        </p:grpSpPr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069975" y="7778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1109839"/>
              <a:ext cx="4680000" cy="350064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3" name="Picture 7" descr="https://pbs.twimg.com/media/EHXtQ8LXkAAGzr-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2080" y="927100"/>
              <a:ext cx="3600000" cy="166134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2080" y="2860159"/>
              <a:ext cx="3600000" cy="19160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08314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7543" y="34386"/>
            <a:ext cx="762088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ПОЛИТИЧЕСКАЯ И ОБЩЕСТВЕННАЯ АКТИВНОСТЬ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30" y="443099"/>
            <a:ext cx="7920000" cy="488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64838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430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306" y="4011909"/>
            <a:ext cx="9166305" cy="115989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4" name="Picture 2" descr="https://ivteleradio.ru/images/2018/3/19/eddfc354f2434ae4972e9b52150bc13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842941"/>
            <a:ext cx="2999234" cy="1844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00289" y="437831"/>
            <a:ext cx="6998842" cy="5835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многопрофильный социальный центр, ул. Кирова, 2/1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21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\\srv-adm\Doc\УПРАВЛЕНИЕ ЭКОНОМИЧЕСКОГО РАЗВИТИЯ\Zasseeva\ФОТО\2019\ОСОН\Коорд.совет инвалидов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298" y="1779662"/>
            <a:ext cx="2800646" cy="1907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57639" y="1059582"/>
            <a:ext cx="5125933" cy="5040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Некоммерческие организации</a:t>
            </a:r>
          </a:p>
        </p:txBody>
      </p:sp>
      <p:pic>
        <p:nvPicPr>
          <p:cNvPr id="3076" name="Picture 4" descr="\\srv-adm\Doc\УПРАВЛЕНИЕ ЭКОНОМИЧЕСКОГО РАЗВИТИЯ\Zasseeva\ФОТО\2019\юнона\Соединение нуждающихся семей  с  благотворителями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063" y="1752938"/>
            <a:ext cx="2642364" cy="1921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FEF36BE6-6411-4E2A-A1CC-5B40069A4445}"/>
              </a:ext>
            </a:extLst>
          </p:cNvPr>
          <p:cNvGrpSpPr/>
          <p:nvPr/>
        </p:nvGrpSpPr>
        <p:grpSpPr>
          <a:xfrm>
            <a:off x="3455152" y="4067553"/>
            <a:ext cx="2367111" cy="1015663"/>
            <a:chOff x="2474833" y="3103699"/>
            <a:chExt cx="3156146" cy="1354218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A6F40A5F-702A-4D95-9319-CC034D56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4833" y="3295722"/>
              <a:ext cx="380808" cy="761612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xmlns="" id="{F4D1CEE8-86A3-4D13-89A2-9B0C88B17AB9}"/>
                </a:ext>
              </a:extLst>
            </p:cNvPr>
            <p:cNvCxnSpPr>
              <a:cxnSpLocks/>
            </p:cNvCxnSpPr>
            <p:nvPr/>
          </p:nvCxnSpPr>
          <p:spPr>
            <a:xfrm>
              <a:off x="2929139" y="3305492"/>
              <a:ext cx="0" cy="720000"/>
            </a:xfrm>
            <a:prstGeom prst="line">
              <a:avLst/>
            </a:prstGeom>
            <a:ln w="76200" cap="rnd">
              <a:solidFill>
                <a:srgbClr val="16A0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2214D910-31A5-4221-8DC8-CEEBA5B41105}"/>
                </a:ext>
              </a:extLst>
            </p:cNvPr>
            <p:cNvSpPr/>
            <p:nvPr/>
          </p:nvSpPr>
          <p:spPr>
            <a:xfrm>
              <a:off x="2941782" y="3103699"/>
              <a:ext cx="2689197" cy="1354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9150</a:t>
              </a:r>
              <a:endParaRPr lang="ru-RU" sz="3200" b="1" dirty="0">
                <a:solidFill>
                  <a:srgbClr val="16A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Граждан получили </a:t>
              </a:r>
            </a:p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срочные услуги</a:t>
              </a:r>
              <a:endParaRPr lang="ru-RU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80577" y="4088375"/>
            <a:ext cx="3263942" cy="984885"/>
            <a:chOff x="53665" y="3556075"/>
            <a:chExt cx="3263942" cy="984885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08AC32C0-5D5B-4AA9-8A95-2556EF4FA121}"/>
                </a:ext>
              </a:extLst>
            </p:cNvPr>
            <p:cNvGrpSpPr/>
            <p:nvPr/>
          </p:nvGrpSpPr>
          <p:grpSpPr>
            <a:xfrm>
              <a:off x="483431" y="3556075"/>
              <a:ext cx="2834176" cy="984885"/>
              <a:chOff x="2353074" y="3005017"/>
              <a:chExt cx="3778907" cy="1321875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xmlns="" id="{612D88FB-D3F0-455F-8F23-E76944EEC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3074" y="3076366"/>
                <a:ext cx="0" cy="78996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xmlns="" id="{B5DC3695-C17E-4BE6-BB7A-BD0EC3C218E5}"/>
                  </a:ext>
                </a:extLst>
              </p:cNvPr>
              <p:cNvSpPr/>
              <p:nvPr/>
            </p:nvSpPr>
            <p:spPr>
              <a:xfrm>
                <a:off x="2545096" y="3005017"/>
                <a:ext cx="3586885" cy="1321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0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825</a:t>
                </a:r>
                <a:endParaRPr lang="ru-RU" sz="30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Граждан получили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реабилитационные услуги</a:t>
                </a:r>
                <a:endParaRPr lang="ru-RU" sz="1400" dirty="0"/>
              </a:p>
            </p:txBody>
          </p:sp>
        </p:grp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5" y="3677879"/>
              <a:ext cx="285750" cy="517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08AC32C0-5D5B-4AA9-8A95-2556EF4FA121}"/>
              </a:ext>
            </a:extLst>
          </p:cNvPr>
          <p:cNvGrpSpPr/>
          <p:nvPr/>
        </p:nvGrpSpPr>
        <p:grpSpPr>
          <a:xfrm>
            <a:off x="6238728" y="4067553"/>
            <a:ext cx="2742092" cy="984885"/>
            <a:chOff x="3040198" y="5023065"/>
            <a:chExt cx="3656125" cy="1193800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612D88FB-D3F0-455F-8F23-E76944EECDF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198" y="5169740"/>
              <a:ext cx="0" cy="656422"/>
            </a:xfrm>
            <a:prstGeom prst="line">
              <a:avLst/>
            </a:prstGeom>
            <a:ln w="76200" cap="rnd">
              <a:solidFill>
                <a:srgbClr val="16A0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B5DC3695-C17E-4BE6-BB7A-BD0EC3C218E5}"/>
                </a:ext>
              </a:extLst>
            </p:cNvPr>
            <p:cNvSpPr/>
            <p:nvPr/>
          </p:nvSpPr>
          <p:spPr>
            <a:xfrm>
              <a:off x="3323174" y="5023065"/>
              <a:ext cx="3373149" cy="11938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 dirty="0" smtClean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457</a:t>
              </a:r>
              <a:endParaRPr lang="ru-RU" sz="3000" b="1" dirty="0">
                <a:solidFill>
                  <a:srgbClr val="16A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Граждан получили </a:t>
              </a:r>
            </a:p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надомное обслуживание</a:t>
              </a:r>
              <a:endParaRPr lang="ru-RU" sz="1400" dirty="0"/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249" y="4190363"/>
            <a:ext cx="2857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88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1159861"/>
            <a:ext cx="3707904" cy="141188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7575" y="434949"/>
            <a:ext cx="7392420" cy="6413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ПОЖАРНАЯ БЕЗОПАСНОСТЬ -  </a:t>
            </a:r>
          </a:p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АВТОНОМНЫЕ ДЫМОВЫЕ ПОЖАРНЫЕ ИЗВЕЩАТЕЛИ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\\srv-adm\Doc\УПРАВЛЕНИЕ ЭКОНОМИЧЕСКОГО РАЗВИТИЯ\Zasseeva\ФОТО\2019\юнона\Профилактика возникновения пожароопасной ситуации  в  семьях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1202579"/>
            <a:ext cx="5653219" cy="3811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81" y="2853854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08AC32C0-5D5B-4AA9-8A95-2556EF4FA121}"/>
              </a:ext>
            </a:extLst>
          </p:cNvPr>
          <p:cNvGrpSpPr/>
          <p:nvPr/>
        </p:nvGrpSpPr>
        <p:grpSpPr>
          <a:xfrm>
            <a:off x="716205" y="1370958"/>
            <a:ext cx="2391747" cy="769441"/>
            <a:chOff x="2353074" y="3005017"/>
            <a:chExt cx="3188998" cy="1032714"/>
          </a:xfrm>
          <a:noFill/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xmlns="" id="{612D88FB-D3F0-455F-8F23-E76944EECDF0}"/>
                </a:ext>
              </a:extLst>
            </p:cNvPr>
            <p:cNvCxnSpPr>
              <a:cxnSpLocks/>
            </p:cNvCxnSpPr>
            <p:nvPr/>
          </p:nvCxnSpPr>
          <p:spPr>
            <a:xfrm>
              <a:off x="2353074" y="3076366"/>
              <a:ext cx="0" cy="789960"/>
            </a:xfrm>
            <a:prstGeom prst="line">
              <a:avLst/>
            </a:prstGeom>
            <a:grpFill/>
            <a:ln w="76200" cap="rnd">
              <a:solidFill>
                <a:srgbClr val="16A0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B5DC3695-C17E-4BE6-BB7A-BD0EC3C218E5}"/>
                </a:ext>
              </a:extLst>
            </p:cNvPr>
            <p:cNvSpPr/>
            <p:nvPr/>
          </p:nvSpPr>
          <p:spPr>
            <a:xfrm>
              <a:off x="2545095" y="3005017"/>
              <a:ext cx="2996977" cy="103271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sz="3000" b="1" dirty="0" smtClean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763</a:t>
              </a:r>
              <a:endParaRPr lang="ru-RU" sz="3000" b="1" dirty="0">
                <a:solidFill>
                  <a:srgbClr val="16A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Установленных АДПИ</a:t>
              </a:r>
              <a:endParaRPr lang="ru-RU" sz="1400" dirty="0"/>
            </a:p>
          </p:txBody>
        </p:sp>
      </p:grpSp>
      <p:pic>
        <p:nvPicPr>
          <p:cNvPr id="2056" name="Picture 8" descr="Картинки по запросу &quot;дымовой датчик иконка синий png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" y="1415731"/>
            <a:ext cx="596960" cy="5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657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18602" y="434949"/>
            <a:ext cx="7397814" cy="4921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ОБЕСПЕЧЕНИЕ СПЕЦИАЛЬНЫХ ОБРАЗОВАТЕЛЬНЫХ УСЛОВИЙ</a:t>
            </a: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Картинки по запросу &quot;бердск школа №4 ресурсный класс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568" y="2211710"/>
            <a:ext cx="4193200" cy="2641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инклюзивное обучение&quot;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218" y="2228712"/>
            <a:ext cx="4306361" cy="2624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77001" y="1080557"/>
            <a:ext cx="7760662" cy="945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региональный проект «Обучение и социализация детей с ограниченными возможностями здоровья в инклюзивном образовательном пространстве Новосибирской области»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05436" y="4413689"/>
            <a:ext cx="7392420" cy="641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tIns="0" bIns="0" anchor="ctr"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инклюзивное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обучение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организовано для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228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учащихся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522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26747" y="579338"/>
            <a:ext cx="6336704" cy="5238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УКРЕПЛЕНИЕ ОБЩЕСТВЕННОГО ЗДОРОВЬЯ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60070971"/>
              </p:ext>
            </p:extLst>
          </p:nvPr>
        </p:nvGraphicFramePr>
        <p:xfrm>
          <a:off x="51699" y="1491630"/>
          <a:ext cx="4469342" cy="324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51066" y="1229811"/>
            <a:ext cx="4488433" cy="7400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Доля граждан, занимающихся физической культурой и спортом, в общей численности населения города, %</a:t>
            </a:r>
            <a:endParaRPr lang="ru-RU" altLang="ru-RU" sz="16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273670679"/>
              </p:ext>
            </p:extLst>
          </p:nvPr>
        </p:nvGraphicFramePr>
        <p:xfrm>
          <a:off x="4765055" y="1491630"/>
          <a:ext cx="430947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4427983" y="1229809"/>
            <a:ext cx="4949461" cy="7400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количество спортивных объектов и площадок </a:t>
            </a:r>
            <a:r>
              <a:rPr lang="ru-RU" altLang="ru-RU" sz="16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различной функциональности</a:t>
            </a:r>
            <a:r>
              <a:rPr lang="ru-RU" altLang="ru-RU" sz="16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16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шт.</a:t>
            </a:r>
            <a:endParaRPr lang="ru-RU" altLang="ru-RU" sz="16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8371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20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srv-adm\Doc\УПРАВЛЕНИЕ ЭКОНОМИЧЕСКОГО РАЗВИТИЯ\Zasseeva\ФОТО\2019\Спорт\Спортивный талант\GKEaW19lf-k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106697"/>
            <a:ext cx="2545278" cy="1667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srv-adm\Doc\УПРАВЛЕНИЕ ЭКОНОМИЧЕСКОГО РАЗВИТИЯ\Zasseeva\ФОТО\2019\Спорт\Спортивный талант\Филатов Шурыгин Спортивный талант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1416" y="1076325"/>
            <a:ext cx="2501168" cy="1697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srv-adm\Doc\УПРАВЛЕНИЕ ЭКОНОМИЧЕСКОГО РАЗВИТИЯ\Zasseeva\ФОТО\2019\Спорт\Спортивный талант\Власов Спортивный талант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7" y="1057723"/>
            <a:ext cx="2593071" cy="171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041771" y="437831"/>
            <a:ext cx="6829127" cy="4892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Стипендия главы «спортивный талант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» - 28 человек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149" name="Picture 5" descr="\\srv-adm\Doc\УПРАВЛЕНИЕ ЭКОНОМИЧЕСКОГО РАЗВИТИЯ\Zasseeva\ФОТО\2019\Спорт\Спортивный талант\Рассказов Максим Спортивный талант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435846"/>
            <a:ext cx="2398324" cy="159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srv-adm\Doc\УПРАВЛЕНИЕ ЭКОНОМИЧЕСКОГО РАЗВИТИЯ\Zasseeva\ФОТО\2019\Спорт\Спортивный талант\Шалганов Спортивный талант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0394" y="3242426"/>
            <a:ext cx="2216844" cy="1743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208974" y="2909285"/>
            <a:ext cx="6590357" cy="4545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Региональный проект «спорт – норма жизни»</a:t>
            </a:r>
          </a:p>
        </p:txBody>
      </p:sp>
      <p:pic>
        <p:nvPicPr>
          <p:cNvPr id="6152" name="Picture 8" descr="Картинки по запросу &quot;региональный проект новосибирской области спорт норма жизни&quot;&quot;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589" y="3454853"/>
            <a:ext cx="2076822" cy="17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8371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20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525666" y="490611"/>
            <a:ext cx="6228692" cy="4005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Лига детского дворового футбола</a:t>
            </a:r>
          </a:p>
        </p:txBody>
      </p:sp>
      <p:pic>
        <p:nvPicPr>
          <p:cNvPr id="7169" name="Picture 1" descr="\\srv-adm\Doc\УПРАВЛЕНИЕ ЭКОНОМИЧЕСКОГО РАЗВИТИЯ\Zasseeva\ФОТО\2019\Спорт\Лига детского дворового футбола\gyZI7kBaNm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46" y="1087282"/>
            <a:ext cx="2632735" cy="175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rv-adm\Doc\УПРАВЛЕНИЕ ЭКОНОМИЧЕСКОГО РАЗВИТИЯ\Zasseeva\ФОТО\2019\Спорт\Лига детского дворового футбола\UhmCfIMVewc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1087282"/>
            <a:ext cx="2645485" cy="175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srv-adm\Doc\УПРАВЛЕНИЕ ЭКОНОМИЧЕСКОГО РАЗВИТИЯ\Zasseeva\ФОТО\2019\Спорт\Лига детского дворового футбола\aheUB-aDaO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702" y="1076325"/>
            <a:ext cx="2661403" cy="1752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srv-adm\Doc\УПРАВЛЕНИЕ ЭКОНОМИЧЕСКОГО РАЗВИТИЯ\Zasseeva\ФОТО\2019\Спорт\Спортоград 3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294" y="3663248"/>
            <a:ext cx="3385157" cy="1317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srv-adm\Doc\УПРАВЛЕНИЕ ЭКОНОМИЧЕСКОГО РАЗВИТИЯ\Zasseeva\ФОТО\2019\Спорт\Спортоград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6942" y="3667236"/>
            <a:ext cx="3162885" cy="1313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55575" y="3075806"/>
            <a:ext cx="8968874" cy="45009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региональный рейтинг муниципальных образований – 4 место (↑15)</a:t>
            </a:r>
          </a:p>
        </p:txBody>
      </p:sp>
    </p:spTree>
    <p:extLst>
      <p:ext uri="{BB962C8B-B14F-4D97-AF65-F5344CB8AC3E}">
        <p14:creationId xmlns:p14="http://schemas.microsoft.com/office/powerpoint/2010/main" val="56690946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16024" y="636742"/>
            <a:ext cx="7038801" cy="5668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Системная поддержка граждан старшего поколения</a:t>
            </a: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Картинки по запросу &quot;бердск центр занятости населения переобучение предпенсионеров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487" y="1491630"/>
            <a:ext cx="3996988" cy="3240360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extLst/>
        </p:spPr>
      </p:pic>
      <p:pic>
        <p:nvPicPr>
          <p:cNvPr id="8200" name="Picture 8" descr="Картинки по запросу &quot;трудовой кодекс&quot;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612" y="1350916"/>
            <a:ext cx="3346686" cy="2228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бердск повышение пенсионного возраста&quot;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003798"/>
            <a:ext cx="3258543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6986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4590" y="195486"/>
            <a:ext cx="4797449" cy="460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>
              <a:lnSpc>
                <a:spcPct val="150000"/>
              </a:lnSpc>
            </a:pPr>
            <a:endParaRPr lang="ru-RU" sz="2000" b="1" cap="al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385" y="2123459"/>
            <a:ext cx="3923928" cy="299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314453" y="267494"/>
            <a:ext cx="4481296" cy="4536504"/>
          </a:xfrm>
          <a:prstGeom prst="rect">
            <a:avLst/>
          </a:prstGeom>
          <a:solidFill>
            <a:schemeClr val="bg1">
              <a:alpha val="34000"/>
            </a:schemeClr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«ГЛАВНАЯ ЦЕЛЬ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НАЦИОНАЛЬНЫХ ПРОЕКТОВ -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ПОДНЯТЬ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УРОВЕНЬ БЛАГОСОСТОЯНИЯ НАШИХ ГРАЖДАН, ОБЕСПЕЧИТЬ ДОСТУПНОСТЬ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 КАЧЕСТВО ОБРАЗОВАНИЯ, ЗДРАВООХРАНЕНИЯ,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ПОДДЕРЖАТЬ СЕМЬЮ,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СНИЗИТЬ УРОВЕНЬ БЕДНОСТИ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…»</a:t>
            </a:r>
            <a:endParaRPr 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5477" y="0"/>
            <a:ext cx="3923928" cy="216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1142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-adm\Doc\УПРАВЛЕНИЕ ЭКОНОМИЧЕСКОГО РАЗВИТИЯ\Zasseeva\ФОТО\2019\буклет Предпенсионерам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004" y="966857"/>
            <a:ext cx="3310252" cy="41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2363" y="434949"/>
            <a:ext cx="7839273" cy="466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Переходный период по повышению пенсионного возраста</a:t>
            </a:r>
            <a:endParaRPr lang="ru-RU" altLang="ru-RU" sz="2000" b="1" cap="all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716016" y="966856"/>
            <a:ext cx="3304551" cy="984886"/>
            <a:chOff x="5894009" y="4176386"/>
            <a:chExt cx="3304551" cy="98488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894009" y="4176386"/>
              <a:ext cx="3304551" cy="967113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5894009" y="4176387"/>
              <a:ext cx="3304551" cy="984885"/>
              <a:chOff x="53665" y="3556075"/>
              <a:chExt cx="3304551" cy="984885"/>
            </a:xfrm>
            <a:noFill/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483432" y="3556075"/>
                <a:ext cx="2874784" cy="984885"/>
                <a:chOff x="2353074" y="3005017"/>
                <a:chExt cx="3833054" cy="1321875"/>
              </a:xfrm>
              <a:grpFill/>
            </p:grpSpPr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3074" y="3076366"/>
                  <a:ext cx="0" cy="789960"/>
                </a:xfrm>
                <a:prstGeom prst="line">
                  <a:avLst/>
                </a:prstGeom>
                <a:grpFill/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545096" y="3005017"/>
                  <a:ext cx="3641032" cy="1321875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394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Предпенсионера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обратились в ЦЗН</a:t>
                  </a:r>
                  <a:endParaRPr lang="ru-RU" sz="1400" dirty="0"/>
                </a:p>
              </p:txBody>
            </p:sp>
          </p:grpSp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5" y="3677879"/>
                <a:ext cx="285750" cy="51756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074" name="Picture 2" descr="Картинки по запросу &quot;трудоустройство предпенсионеров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110" y="2067694"/>
            <a:ext cx="4370820" cy="2914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8348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619672" y="473075"/>
            <a:ext cx="7038801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Городской проект «школа </a:t>
            </a: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предпенсионера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7" name="Picture 1" descr="\\srv-adm\Doc\УПРАВЛЕНИЕ ЭКОНОМИЧЕСКОГО РАЗВИТИЯ\Zasseeva\ФОТО\2019\ЦЗН\Флористы-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7894" y="1076325"/>
            <a:ext cx="2812386" cy="1947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srv-adm\Doc\УПРАВЛЕНИЕ ЭКОНОМИЧЕСКОГО РАЗВИТИЯ\Zasseeva\ФОТО\2019\ЦЗН\Предпенсионники ЭВМ-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99" y="1076324"/>
            <a:ext cx="2917234" cy="1990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srv-adm\Doc\УПРАВЛЕНИЕ ЭКОНОМИЧЕСКОГО РАЗВИТИЯ\Zasseeva\ФОТО\2019\ЦЗН\Ландшафтники-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3252" y="1076324"/>
            <a:ext cx="3019598" cy="1990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16060" y="2715767"/>
            <a:ext cx="2442277" cy="3530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флористика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-29092" y="2892306"/>
            <a:ext cx="4032448" cy="3573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9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Компьютерная грамотность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13252" y="1076324"/>
            <a:ext cx="3402964" cy="3387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Ландшафтный дизайн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2329" y="3363838"/>
            <a:ext cx="6310337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6000">
                <a:schemeClr val="bg1"/>
              </a:gs>
              <a:gs pos="86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ФИЗкультура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и спорт для </a:t>
            </a: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предпенсионеров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0075" y="3921403"/>
            <a:ext cx="3618531" cy="1144347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 lIns="36000" tIns="18000" rIns="36000" bIns="18000">
            <a:spAutoFit/>
          </a:bodyPr>
          <a:lstStyle/>
          <a:p>
            <a:pPr marL="342900" indent="-342900" algn="just">
              <a:lnSpc>
                <a:spcPct val="90000"/>
              </a:lnSpc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Оздоровительная гимнастика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lnSpc>
                <a:spcPct val="90000"/>
              </a:lnSpc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Занятия в тренажерном зале</a:t>
            </a:r>
          </a:p>
          <a:p>
            <a:pPr marL="342900" indent="-342900" algn="just">
              <a:lnSpc>
                <a:spcPct val="90000"/>
              </a:lnSpc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Настольный теннис</a:t>
            </a:r>
          </a:p>
          <a:p>
            <a:pPr marL="342900" indent="-342900" algn="just">
              <a:lnSpc>
                <a:spcPct val="90000"/>
              </a:lnSpc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Скандинавская ходьба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24128" y="3985746"/>
            <a:ext cx="2484976" cy="1015663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glow rad="139700">
              <a:schemeClr val="bg1"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МБУ «Спортоград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МАУ ФОК «Метелица»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СШ «Авангард»</a:t>
            </a:r>
          </a:p>
        </p:txBody>
      </p:sp>
      <p:sp>
        <p:nvSpPr>
          <p:cNvPr id="2" name="Стрелка вправо с вырезом 1"/>
          <p:cNvSpPr/>
          <p:nvPr/>
        </p:nvSpPr>
        <p:spPr>
          <a:xfrm>
            <a:off x="4499992" y="4299942"/>
            <a:ext cx="936104" cy="504056"/>
          </a:xfrm>
          <a:prstGeom prst="notchedRightArrow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3883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3175"/>
            <a:ext cx="9144000" cy="53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6059" y="1157088"/>
            <a:ext cx="9087940" cy="3990208"/>
            <a:chOff x="28511" y="1757128"/>
            <a:chExt cx="9886174" cy="532027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488399" y="1757128"/>
              <a:ext cx="8385380" cy="8300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None/>
                <a:defRPr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привлечение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гражданского общества к реализации </a:t>
              </a: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национального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проекта «Демография»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603450"/>
              <a:ext cx="9441932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реализациЯ системы долговременного ухода за гражданами пожилого возраста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8511" y="5929766"/>
              <a:ext cx="9845268" cy="114763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социальнАЯ поддержкА семей с детьми, особенно многодетных, и семей, воспитывающих детей - инвалидов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9018770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обеспечениЕ государственных гарантий в социальном обслуживании и сохранениЕ семейных ценностей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172538" y="437831"/>
            <a:ext cx="5215886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2024 ГОДА</a:t>
            </a: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067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3175"/>
            <a:ext cx="9144000" cy="53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6059" y="1147122"/>
            <a:ext cx="9087941" cy="4000174"/>
            <a:chOff x="28511" y="1743840"/>
            <a:chExt cx="9845269" cy="5333564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91627" y="1743840"/>
              <a:ext cx="8182152" cy="8300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реализацию проекта «моё солнышко»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603450"/>
              <a:ext cx="9441932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реализациЯ проектов «Спорт - норма жизни» и Лиги детского дворового футбола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8511" y="5929766"/>
              <a:ext cx="9845269" cy="114763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реализациЯ первого этапа реконструкции стадиона «Авангард»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установкА полномасштабной площадки по подготовке и выполнению нормативов комплекса ГТО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на 100% обеспечить местами в детских садах детей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 возрасте 2-3 года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172538" y="437831"/>
            <a:ext cx="5215886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2024 ГОДА</a:t>
            </a:r>
          </a:p>
        </p:txBody>
      </p:sp>
      <p:sp>
        <p:nvSpPr>
          <p:cNvPr id="1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18599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270749"/>
            <a:ext cx="7245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94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825" y="449411"/>
            <a:ext cx="7864426" cy="7837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Улучшение материально-технической базы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бердской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центральной городской больницы -</a:t>
            </a:r>
            <a:r>
              <a:rPr lang="ru-RU" altLang="ru-RU" sz="24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63,5 </a:t>
            </a:r>
            <a:r>
              <a:rPr lang="ru-RU" alt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МЛН.РУБ.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Картинки по запросу &quot;бердск ремонт поликлиники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38" y="1391376"/>
            <a:ext cx="3131136" cy="1780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&quot;бердск ремонт поликлиники&quot;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0943" y="3363838"/>
            <a:ext cx="3096344" cy="16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бердск открытие поликлиники&quot;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1481059"/>
            <a:ext cx="4512463" cy="3384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4506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65175" y="554908"/>
            <a:ext cx="7623249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7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ОБЕСпечение служебным жильем медицинских работников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1045324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Картинки по запросу &quot;бердск открытие поликлиники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644815"/>
            <a:ext cx="5120747" cy="3156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srv-adm\Doc\УПРАВЛЕНИЕ ЭКОНОМИЧЕСКОГО РАЗВИТИЯ\DubrovskayaMV\СТК\Фото\6.6. Здравоохранение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020" y="1142856"/>
            <a:ext cx="2364793" cy="1968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647255" y="1644815"/>
            <a:ext cx="3312951" cy="2546624"/>
            <a:chOff x="5464154" y="1476129"/>
            <a:chExt cx="3312951" cy="25466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464154" y="1476129"/>
              <a:ext cx="3312951" cy="2546623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602929" y="2791647"/>
              <a:ext cx="3074035" cy="1231106"/>
              <a:chOff x="2474833" y="3103699"/>
              <a:chExt cx="4098711" cy="1641475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74833" y="3295722"/>
                <a:ext cx="380808" cy="761612"/>
              </a:xfrm>
              <a:prstGeom prst="rect">
                <a:avLst/>
              </a:prstGeom>
            </p:spPr>
          </p:pic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9139" y="3305492"/>
                <a:ext cx="0" cy="72000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941782" y="3103699"/>
                <a:ext cx="3631762" cy="1641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11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Квартир запланировано 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построить 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для медработников </a:t>
                </a:r>
                <a:endParaRPr lang="ru-RU" dirty="0"/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5513163" y="1563638"/>
              <a:ext cx="2699685" cy="984885"/>
              <a:chOff x="53665" y="3556076"/>
              <a:chExt cx="2699685" cy="984885"/>
            </a:xfrm>
          </p:grpSpPr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483431" y="3556076"/>
                <a:ext cx="2269919" cy="984885"/>
                <a:chOff x="2353074" y="3005018"/>
                <a:chExt cx="3026568" cy="1321875"/>
              </a:xfrm>
            </p:grpSpPr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3074" y="3076366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545096" y="3005018"/>
                  <a:ext cx="2834546" cy="13218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12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Сотрудников имеют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служебное жилье</a:t>
                  </a:r>
                  <a:endParaRPr lang="ru-RU" sz="1400" dirty="0"/>
                </a:p>
              </p:txBody>
            </p:sp>
          </p:grpSp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5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6495586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820378" y="502961"/>
            <a:ext cx="7488832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Подготовка и привлечение квалифицированных кадров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58019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50302" y="1466369"/>
            <a:ext cx="4509861" cy="2741468"/>
            <a:chOff x="450302" y="1466369"/>
            <a:chExt cx="4509861" cy="2741468"/>
          </a:xfrm>
        </p:grpSpPr>
        <p:pic>
          <p:nvPicPr>
            <p:cNvPr id="13314" name="Picture 2" descr="Картинки по запросу &quot;президент послание федеральному собранию вузы медицинские специальности&quot;&quot;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0302" y="1466369"/>
              <a:ext cx="4509861" cy="27414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74239" y="1851670"/>
              <a:ext cx="3331096" cy="1477328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«… предлагаю в новом учебном году </a:t>
              </a:r>
              <a:endParaRPr 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существенно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изменить порядок 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приёма </a:t>
              </a: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в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вузы по медицинским специальностям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.</a:t>
              </a:r>
            </a:p>
            <a:p>
              <a:pPr algn="ctr"/>
              <a:r>
                <a:rPr lang="ru-RU" sz="6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По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специальности лечебное дело – 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70 % бюджетных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мест станут 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целевыми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, </a:t>
              </a:r>
              <a:endParaRPr 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по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специальности 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педиатрия – </a:t>
              </a:r>
              <a:r>
                <a:rPr lang="ru-RU" sz="14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75 </a:t>
              </a:r>
              <a:r>
                <a:rPr lang="ru-RU" sz="14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%»</a:t>
              </a:r>
              <a:endParaRPr lang="ru-RU" sz="14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3316" name="Picture 4" descr="http://svidetel24.info/wp-content/uploads/2017/01/1-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8994" y="3219822"/>
            <a:ext cx="2928240" cy="1805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svidetel24.info/wp-content/uploads/2017/01/7-2.jpg.pagespeed.ce.iVbakA6-kg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3058" y="1108860"/>
            <a:ext cx="3040112" cy="1824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969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11225" y="551733"/>
            <a:ext cx="7542705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Подготовка и привлечение квалифицированных кадров</a:t>
            </a: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145971" y="1370184"/>
            <a:ext cx="3557457" cy="3320847"/>
            <a:chOff x="5464154" y="1476129"/>
            <a:chExt cx="3557457" cy="332084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464154" y="1476129"/>
              <a:ext cx="3557457" cy="3320847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513308" y="2891321"/>
              <a:ext cx="3508303" cy="1661993"/>
              <a:chOff x="2355337" y="3236596"/>
              <a:chExt cx="4677735" cy="2215991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5337" y="3354049"/>
                <a:ext cx="380808" cy="761612"/>
              </a:xfrm>
              <a:prstGeom prst="rect">
                <a:avLst/>
              </a:prstGeom>
            </p:spPr>
          </p:pic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1782" y="3374855"/>
                <a:ext cx="0" cy="72000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941782" y="3236596"/>
                <a:ext cx="4091290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35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Врачей трудоустроено 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в 2019 году: педиатры,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анестезиолог-реаниматолог,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акушер – гинеколог,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хирург, лор</a:t>
                </a:r>
                <a:endParaRPr lang="ru-RU" dirty="0"/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5513163" y="1495116"/>
              <a:ext cx="2957768" cy="1415772"/>
              <a:chOff x="53665" y="3487554"/>
              <a:chExt cx="2957768" cy="1415772"/>
            </a:xfrm>
          </p:grpSpPr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483431" y="3487554"/>
                <a:ext cx="2528002" cy="1415772"/>
                <a:chOff x="2353074" y="2913050"/>
                <a:chExt cx="3370682" cy="1900195"/>
              </a:xfrm>
            </p:grpSpPr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3074" y="3076366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545096" y="2913050"/>
                  <a:ext cx="3178660" cy="19001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26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Студентов по целевым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направлениям: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лечебное дело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и педиатрия</a:t>
                  </a:r>
                  <a:endParaRPr lang="ru-RU" sz="1400" dirty="0"/>
                </a:p>
              </p:txBody>
            </p:sp>
          </p:grpSp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5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50" name="Picture 2" descr="Картинки по запросу &quot;ремонт бердской поликлиники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1225155"/>
            <a:ext cx="5134336" cy="3465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3818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104142" y="473075"/>
            <a:ext cx="7045151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Специализированный медицинский класс – 25 человек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Картинки по запросу &quot;бердск специализированный медицинский класс&quot;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037" y="2427734"/>
            <a:ext cx="446202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&quot;специализированный медицинский класс&quot;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262" y="1058571"/>
            <a:ext cx="3604068" cy="2138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\\srv-adm\Doc\УПРАВЛЕНИЕ ЭКОНОМИЧЕСКОГО РАЗВИТИЯ\Zasseeva\ФОТО\2019\мед класс\PHOTO-2020-02-09-18-31-38 (1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0199" y="1076325"/>
            <a:ext cx="4212475" cy="2263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rv-adm\Doc\УПРАВЛЕНИЕ ЭКОНОМИЧЕСКОГО РАЗВИТИЯ\Zasseeva\ФОТО\2019\мед класс\PHOTO-2020-02-09-18-31-39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534" y="3197315"/>
            <a:ext cx="3317873" cy="1822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1047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78" y="84324"/>
            <a:ext cx="2880000" cy="10181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1721" y="84325"/>
            <a:ext cx="2880000" cy="10181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7050" y="84325"/>
            <a:ext cx="2880000" cy="10181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78" y="3939902"/>
            <a:ext cx="2880000" cy="10439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409" y="2604123"/>
            <a:ext cx="2899769" cy="10801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721" y="2604123"/>
            <a:ext cx="2880000" cy="10801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883" y="3939901"/>
            <a:ext cx="2880000" cy="10439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923" y="3939902"/>
            <a:ext cx="2880000" cy="10439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4346" y="2592518"/>
            <a:ext cx="2880000" cy="10787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346" y="1297902"/>
            <a:ext cx="2880000" cy="10801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3488" y="1309141"/>
            <a:ext cx="2880000" cy="10688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78" y="1304194"/>
            <a:ext cx="2880000" cy="10738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2441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867749" y="487517"/>
            <a:ext cx="5965031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Уроки профилактической направленности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://svidetel24.info/wp-content/uploads/2019/11/image-9.jpg.pagespeed.ce.vzK1B-Ppu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43" y="1419622"/>
            <a:ext cx="4772843" cy="2836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\\srv-adm\Doc\УПРАВЛЕНИЕ ЭКОНОМИЧЕСКОГО РАЗВИТИЯ\Zasseeva\ФОТО\2019\УОиМП\Проект СОШ 2 с Микрохирургией глаза\IMG-20191221-WA002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1043" y="1419622"/>
            <a:ext cx="3936495" cy="2836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\\srv-adm\Doc\УПРАВЛЕНИЕ ЭКОНОМИЧЕСКОГО РАЗВИТИЯ\Zasseeva\ФОТО\2019\УОиМП\Проект СОШ 2 с Микрохирургией глаза\IMG-20191221-WA001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7093" y="1189994"/>
            <a:ext cx="4026342" cy="3295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834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63624" y="487517"/>
            <a:ext cx="7180783" cy="4395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Совершенствование профилактического направления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«ЗДРАВООХРАНЕНИЕ»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Картинки по запросу &quot;бердск медосмотр спортсменов&quot;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45" y="1076325"/>
            <a:ext cx="2728683" cy="181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&quot;мед комиссия спортсменов&quot;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45" y="3147814"/>
            <a:ext cx="2728683" cy="1818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бердск святитель лука&quot;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167" y="1635646"/>
            <a:ext cx="4098057" cy="2732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&quot;бердск святитель лука&quot;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4749" y="2844425"/>
            <a:ext cx="2135189" cy="1534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4964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5" y="31504"/>
            <a:ext cx="7578587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4141" y="1147122"/>
            <a:ext cx="8982358" cy="3851941"/>
            <a:chOff x="26433" y="1743840"/>
            <a:chExt cx="9730886" cy="513592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00433" y="1743840"/>
              <a:ext cx="7956883" cy="8300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предоставление служебного жилья во взаимодействии со строителями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8" y="4603450"/>
              <a:ext cx="9325471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завершение внедрения Единой регистрационной системы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6433" y="6037987"/>
              <a:ext cx="9730885" cy="8417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диспансеризация работающего населения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6" y="3067280"/>
              <a:ext cx="8861401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16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обеспечение медицинского целевого направления на обучение выпускников школ города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394012" y="430148"/>
            <a:ext cx="5940151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«ЗДРАВООХРАНЕНИЕ»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303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/>
          <p:nvPr/>
        </p:nvSpPr>
        <p:spPr>
          <a:xfrm flipV="1">
            <a:off x="0" y="2227401"/>
            <a:ext cx="9144000" cy="1208038"/>
          </a:xfrm>
          <a:custGeom>
            <a:avLst/>
            <a:gdLst/>
            <a:ahLst/>
            <a:cxnLst/>
            <a:rect l="l" t="t" r="r" b="b"/>
            <a:pathLst>
              <a:path w="12192000" h="274320">
                <a:moveTo>
                  <a:pt x="0" y="274319"/>
                </a:moveTo>
                <a:lnTo>
                  <a:pt x="12192000" y="274319"/>
                </a:lnTo>
                <a:lnTo>
                  <a:pt x="12192000" y="0"/>
                </a:lnTo>
                <a:lnTo>
                  <a:pt x="0" y="0"/>
                </a:lnTo>
                <a:lnTo>
                  <a:pt x="0" y="27431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dirty="0"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83680" y="3041108"/>
            <a:ext cx="2103120" cy="219291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 panose="020B0606020202030204" pitchFamily="34" charset="0"/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2542" y="743797"/>
            <a:ext cx="8933954" cy="1668646"/>
            <a:chOff x="102542" y="743797"/>
            <a:chExt cx="8933954" cy="166864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2542" y="854312"/>
              <a:ext cx="8933953" cy="134166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425017" y="804952"/>
              <a:ext cx="1344167" cy="13612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spcBef>
                  <a:spcPts val="95"/>
                </a:spcBef>
              </a:pPr>
              <a:r>
                <a:rPr lang="ru-RU" sz="3500" b="1" spc="-5" dirty="0" smtClean="0">
                  <a:solidFill>
                    <a:srgbClr val="6699E6"/>
                  </a:solidFill>
                  <a:latin typeface="Arial Narrow" panose="020B0606020202030204" pitchFamily="34" charset="0"/>
                  <a:cs typeface="Tahoma"/>
                </a:rPr>
                <a:t>23,7</a:t>
              </a:r>
              <a:endParaRPr sz="3500" b="1" dirty="0">
                <a:solidFill>
                  <a:prstClr val="black"/>
                </a:solidFill>
                <a:latin typeface="Arial Narrow" panose="020B0606020202030204" pitchFamily="34" charset="0"/>
                <a:cs typeface="Tahoma"/>
              </a:endParaRPr>
            </a:p>
            <a:p>
              <a:pPr algn="ctr" defTabSz="914355"/>
              <a:r>
                <a:rPr lang="ru-RU" spc="-5" dirty="0" err="1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млрд.руб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оборот 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розничной торговли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632202" y="743797"/>
              <a:ext cx="1136801" cy="1588890"/>
            </a:xfrm>
            <a:prstGeom prst="rect">
              <a:avLst/>
            </a:prstGeom>
          </p:spPr>
          <p:txBody>
            <a:bodyPr vert="horz" wrap="square" lIns="0" tIns="97784" rIns="0" bIns="0" rtlCol="0">
              <a:spAutoFit/>
            </a:bodyPr>
            <a:lstStyle/>
            <a:p>
              <a:pPr marL="62227" algn="ctr" defTabSz="914355">
                <a:spcBef>
                  <a:spcPts val="770"/>
                </a:spcBef>
              </a:pPr>
              <a:r>
                <a:rPr lang="ru-RU" sz="3500" b="1" spc="-1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  <a:cs typeface="Tahoma"/>
                </a:rPr>
                <a:t>68,4</a:t>
              </a:r>
              <a:endParaRPr sz="3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spcBef>
                  <a:spcPts val="5"/>
                </a:spcBef>
              </a:pPr>
              <a:r>
                <a:rPr lang="ru-RU" spc="-5" dirty="0" err="1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млрд.руб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в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аловый городской продукт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362567" algn="ctr" defTabSz="914355">
                <a:lnSpc>
                  <a:spcPts val="1115"/>
                </a:lnSpc>
              </a:pPr>
              <a:endParaRPr sz="1000" dirty="0">
                <a:solidFill>
                  <a:prstClr val="black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2894660" y="804952"/>
              <a:ext cx="1484480" cy="160749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 defTabSz="914355"/>
              <a:r>
                <a:rPr lang="ru-RU" sz="3500" b="1" spc="-10" dirty="0" smtClean="0">
                  <a:solidFill>
                    <a:srgbClr val="6699E6"/>
                  </a:solidFill>
                  <a:latin typeface="Arial Narrow" panose="020B0606020202030204" pitchFamily="34" charset="0"/>
                  <a:cs typeface="Tahoma"/>
                </a:rPr>
                <a:t>34</a:t>
              </a:r>
              <a:endParaRPr lang="ru-RU" sz="3500" b="1" spc="-10" dirty="0">
                <a:solidFill>
                  <a:srgbClr val="6699E6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12700" algn="ctr" defTabSz="914355"/>
              <a:r>
                <a:rPr lang="ru-RU" spc="-5" dirty="0" err="1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млрд.руб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объём 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промышленного производства</a:t>
              </a:r>
            </a:p>
            <a:p>
              <a:pPr marL="12700" algn="ctr" defTabSz="914355"/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102542" y="856966"/>
              <a:ext cx="1507529" cy="122148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2227" algn="ctr" defTabSz="914355">
                <a:spcBef>
                  <a:spcPts val="770"/>
                </a:spcBef>
              </a:pPr>
              <a:r>
                <a:rPr lang="ru-RU" sz="35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  <a:cs typeface="Tahoma"/>
                </a:rPr>
                <a:t>6 </a:t>
              </a:r>
              <a:r>
                <a:rPr lang="ru-RU" sz="3500" b="1" spc="-1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  <a:cs typeface="Tahoma"/>
                </a:rPr>
                <a:t>408</a:t>
              </a:r>
              <a:endParaRPr lang="ru-RU" sz="35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субъектов</a:t>
              </a: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endParaRPr lang="ru-RU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r>
                <a:rPr lang="ru-RU" b="1" spc="-1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малого и среднего бизнеса</a:t>
              </a: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30" name="object 10"/>
            <p:cNvSpPr/>
            <p:nvPr/>
          </p:nvSpPr>
          <p:spPr>
            <a:xfrm>
              <a:off x="1610071" y="905228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object 10"/>
            <p:cNvSpPr/>
            <p:nvPr/>
          </p:nvSpPr>
          <p:spPr>
            <a:xfrm>
              <a:off x="2894660" y="875618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" name="object 10"/>
            <p:cNvSpPr/>
            <p:nvPr/>
          </p:nvSpPr>
          <p:spPr>
            <a:xfrm>
              <a:off x="4379140" y="868780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object 10"/>
            <p:cNvSpPr/>
            <p:nvPr/>
          </p:nvSpPr>
          <p:spPr>
            <a:xfrm>
              <a:off x="5866460" y="875618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object 10"/>
            <p:cNvSpPr/>
            <p:nvPr/>
          </p:nvSpPr>
          <p:spPr>
            <a:xfrm>
              <a:off x="7352360" y="878852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object 7"/>
            <p:cNvSpPr txBox="1"/>
            <p:nvPr/>
          </p:nvSpPr>
          <p:spPr>
            <a:xfrm>
              <a:off x="5905202" y="818691"/>
              <a:ext cx="1344167" cy="146386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spcBef>
                  <a:spcPts val="95"/>
                </a:spcBef>
              </a:pPr>
              <a:r>
                <a:rPr lang="ru-RU" sz="3500" b="1" spc="-5" dirty="0" smtClean="0">
                  <a:solidFill>
                    <a:srgbClr val="6699E6"/>
                  </a:solidFill>
                  <a:latin typeface="Arial Narrow" panose="020B0606020202030204" pitchFamily="34" charset="0"/>
                  <a:cs typeface="Tahoma"/>
                </a:rPr>
                <a:t>10,7</a:t>
              </a:r>
            </a:p>
            <a:p>
              <a:pPr marL="66675" algn="ctr" defTabSz="914355">
                <a:spcBef>
                  <a:spcPts val="95"/>
                </a:spcBef>
              </a:pPr>
              <a:r>
                <a:rPr lang="ru-RU" spc="-5" dirty="0" err="1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млрд.руб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</a:p>
            <a:p>
              <a:pPr marL="66675" algn="ctr" defTabSz="914355">
                <a:spcBef>
                  <a:spcPts val="95"/>
                </a:spcBef>
              </a:pPr>
              <a:endParaRPr lang="ru-RU" sz="700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66675" algn="ctr" defTabSz="914355">
                <a:spcBef>
                  <a:spcPts val="9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другие отрасли</a:t>
              </a:r>
            </a:p>
            <a:p>
              <a:pPr marL="66675" algn="ctr" defTabSz="914355">
                <a:spcBef>
                  <a:spcPts val="95"/>
                </a:spcBef>
              </a:pP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28" name="object 7"/>
            <p:cNvSpPr txBox="1"/>
            <p:nvPr/>
          </p:nvSpPr>
          <p:spPr>
            <a:xfrm>
              <a:off x="7439952" y="818691"/>
              <a:ext cx="1596544" cy="122020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spcBef>
                  <a:spcPts val="95"/>
                </a:spcBef>
              </a:pPr>
              <a:r>
                <a:rPr lang="ru-RU" sz="3500" b="1" spc="-5" dirty="0" smtClean="0">
                  <a:solidFill>
                    <a:srgbClr val="6699E6"/>
                  </a:solidFill>
                  <a:latin typeface="Arial Narrow" panose="020B0606020202030204" pitchFamily="34" charset="0"/>
                  <a:cs typeface="Tahoma"/>
                </a:rPr>
                <a:t>8,8</a:t>
              </a:r>
              <a:endParaRPr sz="3500" b="1" dirty="0">
                <a:solidFill>
                  <a:prstClr val="black"/>
                </a:solidFill>
                <a:latin typeface="Arial Narrow" panose="020B0606020202030204" pitchFamily="34" charset="0"/>
                <a:cs typeface="Tahoma"/>
              </a:endParaRPr>
            </a:p>
            <a:p>
              <a:pPr algn="ctr" defTabSz="914355"/>
              <a:r>
                <a:rPr lang="ru-RU" spc="-5" dirty="0" err="1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млрд.руб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</a:p>
            <a:p>
              <a:pPr algn="ctr" defTabSz="914355">
                <a:lnSpc>
                  <a:spcPts val="1115"/>
                </a:lnSpc>
              </a:pP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08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инвестиции в основной капитал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</p:grpSp>
      <p:pic>
        <p:nvPicPr>
          <p:cNvPr id="34" name="Picture 3" descr="\\srv-adm\Doc\ОТДЕЛ ПРОМЫШЛЕННОСТИ\Neypomnisheva\Выставки фото\file144223305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5202" y="2230409"/>
            <a:ext cx="3166110" cy="12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" y="3429582"/>
            <a:ext cx="9036494" cy="1703926"/>
            <a:chOff x="1" y="3429582"/>
            <a:chExt cx="9036494" cy="170392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91869" y="3435439"/>
              <a:ext cx="8933953" cy="1661136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object 7"/>
            <p:cNvSpPr txBox="1"/>
            <p:nvPr/>
          </p:nvSpPr>
          <p:spPr>
            <a:xfrm>
              <a:off x="4379140" y="3759403"/>
              <a:ext cx="1441443" cy="120481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lnSpc>
                  <a:spcPts val="3275"/>
                </a:lnSpc>
                <a:spcBef>
                  <a:spcPts val="95"/>
                </a:spcBef>
              </a:pPr>
              <a:r>
                <a:rPr lang="ru-RU" sz="3500" b="1" spc="-5" dirty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2,2</a:t>
              </a:r>
              <a:endParaRPr sz="3500" b="1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err="1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млн.руб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средства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 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государственной программы 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НСО</a:t>
              </a:r>
              <a:endParaRPr sz="11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40" name="object 14"/>
            <p:cNvSpPr txBox="1"/>
            <p:nvPr/>
          </p:nvSpPr>
          <p:spPr>
            <a:xfrm>
              <a:off x="1610071" y="3577044"/>
              <a:ext cx="1284032" cy="1547854"/>
            </a:xfrm>
            <a:prstGeom prst="rect">
              <a:avLst/>
            </a:prstGeom>
          </p:spPr>
          <p:txBody>
            <a:bodyPr vert="horz" wrap="square" lIns="0" tIns="97784" rIns="0" bIns="0" rtlCol="0">
              <a:spAutoFit/>
            </a:bodyPr>
            <a:lstStyle/>
            <a:p>
              <a:pPr marL="62227" algn="ctr" defTabSz="914355">
                <a:spcBef>
                  <a:spcPts val="770"/>
                </a:spcBef>
              </a:pPr>
              <a:r>
                <a:rPr lang="ru-RU" sz="3500" b="1" spc="-10" dirty="0" smtClean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4,4</a:t>
              </a:r>
              <a:endParaRPr sz="3500" b="1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err="1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млн.руб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.</a:t>
              </a:r>
            </a:p>
            <a:p>
              <a:pPr marR="5080" algn="ctr" defTabSz="914355">
                <a:lnSpc>
                  <a:spcPts val="1200"/>
                </a:lnSpc>
                <a:spcBef>
                  <a:spcPts val="5"/>
                </a:spcBef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средства муниципальных программ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362567" algn="ctr" defTabSz="914355">
                <a:lnSpc>
                  <a:spcPts val="1115"/>
                </a:lnSpc>
              </a:pPr>
              <a:endParaRPr sz="1000" dirty="0">
                <a:solidFill>
                  <a:prstClr val="black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42" name="object 15"/>
            <p:cNvSpPr txBox="1"/>
            <p:nvPr/>
          </p:nvSpPr>
          <p:spPr>
            <a:xfrm>
              <a:off x="2894660" y="3643530"/>
              <a:ext cx="1484480" cy="147412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 defTabSz="914355"/>
              <a:r>
                <a:rPr lang="ru-RU" sz="3500" b="1" spc="-10" dirty="0" smtClean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1</a:t>
              </a:r>
              <a:endParaRPr lang="ru-RU" sz="3500" b="1" spc="-10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СМиСП </a:t>
              </a: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поддержан в рамках </a:t>
              </a: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государственной программы НСО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43" name="object 6"/>
            <p:cNvSpPr txBox="1"/>
            <p:nvPr/>
          </p:nvSpPr>
          <p:spPr>
            <a:xfrm>
              <a:off x="1" y="3748129"/>
              <a:ext cx="1610070" cy="135998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1748" algn="ctr">
                <a:lnSpc>
                  <a:spcPts val="3320"/>
                </a:lnSpc>
              </a:pPr>
              <a:r>
                <a:rPr lang="ru-RU" sz="3500" b="1" spc="-10" dirty="0" smtClean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11</a:t>
              </a:r>
              <a:endParaRPr sz="3500" b="1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СМиСП </a:t>
              </a: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поддержано </a:t>
              </a: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в 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рамках 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муниципальных программ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44" name="object 10"/>
            <p:cNvSpPr/>
            <p:nvPr/>
          </p:nvSpPr>
          <p:spPr>
            <a:xfrm>
              <a:off x="1610071" y="3808508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7" name="object 10"/>
            <p:cNvSpPr/>
            <p:nvPr/>
          </p:nvSpPr>
          <p:spPr>
            <a:xfrm>
              <a:off x="2894104" y="3771417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object 10"/>
            <p:cNvSpPr/>
            <p:nvPr/>
          </p:nvSpPr>
          <p:spPr>
            <a:xfrm>
              <a:off x="4379140" y="3772059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object 14"/>
            <p:cNvSpPr txBox="1"/>
            <p:nvPr/>
          </p:nvSpPr>
          <p:spPr>
            <a:xfrm>
              <a:off x="102542" y="3429582"/>
              <a:ext cx="1945411" cy="239803"/>
            </a:xfrm>
            <a:prstGeom prst="rect">
              <a:avLst/>
            </a:prstGeom>
          </p:spPr>
          <p:txBody>
            <a:bodyPr vert="horz" wrap="square" lIns="0" tIns="97784" rIns="0" bIns="0" rtlCol="0">
              <a:spAutoFit/>
            </a:bodyPr>
            <a:lstStyle/>
            <a:p>
              <a:pPr defTabSz="914355">
                <a:lnSpc>
                  <a:spcPts val="1080"/>
                </a:lnSpc>
                <a:spcBef>
                  <a:spcPts val="235"/>
                </a:spcBef>
              </a:pPr>
              <a:r>
                <a:rPr lang="ru-RU" sz="1800" b="1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ПОДДЕРЖКА СМиСП</a:t>
              </a:r>
              <a:endParaRPr sz="1100" dirty="0">
                <a:solidFill>
                  <a:prstClr val="black"/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50" name="object 10"/>
            <p:cNvSpPr/>
            <p:nvPr/>
          </p:nvSpPr>
          <p:spPr>
            <a:xfrm>
              <a:off x="5866460" y="3778897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1" name="object 10"/>
            <p:cNvSpPr/>
            <p:nvPr/>
          </p:nvSpPr>
          <p:spPr>
            <a:xfrm>
              <a:off x="7354040" y="3771417"/>
              <a:ext cx="0" cy="1158240"/>
            </a:xfrm>
            <a:custGeom>
              <a:avLst/>
              <a:gdLst/>
              <a:ahLst/>
              <a:cxnLst/>
              <a:rect l="l" t="t" r="r" b="b"/>
              <a:pathLst>
                <a:path h="1158239">
                  <a:moveTo>
                    <a:pt x="0" y="0"/>
                  </a:moveTo>
                  <a:lnTo>
                    <a:pt x="0" y="1158113"/>
                  </a:lnTo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14355"/>
              <a:endParaRPr sz="1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object 7"/>
            <p:cNvSpPr txBox="1"/>
            <p:nvPr/>
          </p:nvSpPr>
          <p:spPr>
            <a:xfrm>
              <a:off x="5866459" y="3748129"/>
              <a:ext cx="1485901" cy="120481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lnSpc>
                  <a:spcPts val="3275"/>
                </a:lnSpc>
                <a:spcBef>
                  <a:spcPts val="95"/>
                </a:spcBef>
              </a:pPr>
              <a:r>
                <a:rPr lang="ru-RU" sz="3500" b="1" spc="-5" dirty="0" smtClean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16</a:t>
              </a:r>
              <a:endParaRPr sz="3500" b="1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СМиСП </a:t>
              </a: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endParaRPr lang="ru-RU"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поддержано фондами </a:t>
              </a: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развития </a:t>
              </a:r>
              <a:r>
                <a:rPr lang="ru-RU" spc="-5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СМиСП</a:t>
              </a:r>
              <a:endParaRPr spc="-5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  <p:sp>
          <p:nvSpPr>
            <p:cNvPr id="53" name="object 7"/>
            <p:cNvSpPr txBox="1"/>
            <p:nvPr/>
          </p:nvSpPr>
          <p:spPr>
            <a:xfrm>
              <a:off x="7439952" y="3748129"/>
              <a:ext cx="1596543" cy="138537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6675" algn="ctr" defTabSz="914355">
                <a:lnSpc>
                  <a:spcPts val="3275"/>
                </a:lnSpc>
                <a:spcBef>
                  <a:spcPts val="95"/>
                </a:spcBef>
              </a:pPr>
              <a:r>
                <a:rPr lang="ru-RU" sz="3500" b="1" spc="-5" dirty="0" smtClean="0">
                  <a:solidFill>
                    <a:srgbClr val="00699E"/>
                  </a:solidFill>
                  <a:latin typeface="Arial Narrow" panose="020B0606020202030204" pitchFamily="34" charset="0"/>
                  <a:cs typeface="Tahoma"/>
                </a:rPr>
                <a:t>94,8</a:t>
              </a:r>
              <a:endParaRPr sz="3500" b="1" dirty="0">
                <a:solidFill>
                  <a:srgbClr val="00699E"/>
                </a:solidFill>
                <a:latin typeface="Arial Narrow" panose="020B0606020202030204" pitchFamily="34" charset="0"/>
                <a:cs typeface="Tahoma"/>
              </a:endParaRPr>
            </a:p>
            <a:p>
              <a:pPr algn="ctr" defTabSz="914355">
                <a:lnSpc>
                  <a:spcPts val="1115"/>
                </a:lnSpc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млн.руб. </a:t>
              </a: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algn="ctr" defTabSz="914355">
                <a:lnSpc>
                  <a:spcPts val="1115"/>
                </a:lnSpc>
              </a:pPr>
              <a:endParaRPr lang="ru-RU" spc="-5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  <a:p>
              <a:pPr marL="85721" marR="5080" algn="ctr" defTabSz="914355">
                <a:lnSpc>
                  <a:spcPts val="12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средства </a:t>
              </a:r>
            </a:p>
            <a:p>
              <a:pPr marL="85721" marR="5080" algn="ctr" defTabSz="914355">
                <a:lnSpc>
                  <a:spcPct val="70000"/>
                </a:lnSpc>
                <a:spcBef>
                  <a:spcPts val="5"/>
                </a:spcBef>
              </a:pPr>
              <a:r>
                <a:rPr lang="ru-RU" spc="-5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Tahoma"/>
                </a:rPr>
                <a:t>фондов развития СМиСП</a:t>
              </a:r>
            </a:p>
            <a:p>
              <a:pPr algn="ctr" defTabSz="914355">
                <a:spcBef>
                  <a:spcPts val="5"/>
                </a:spcBef>
              </a:pPr>
              <a:endParaRPr sz="11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Tahoma"/>
              </a:endParaRPr>
            </a:p>
          </p:txBody>
        </p:sp>
      </p:grpSp>
      <p:pic>
        <p:nvPicPr>
          <p:cNvPr id="1026" name="Picture 2" descr="https://svgz.ru/wp-content/uploads/2019/11/2724a739b21ab2e3d3c207e06b231596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7737" y="2233419"/>
            <a:ext cx="2619870" cy="11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729268" y="39094"/>
            <a:ext cx="7659156" cy="398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ДИВЕРСИФИЦИРОВАННАЯ ЭКОНОМИКА ГОРОДА БЕРДСКА</a:t>
            </a:r>
          </a:p>
        </p:txBody>
      </p:sp>
      <p:sp>
        <p:nvSpPr>
          <p:cNvPr id="3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\\srv-adm\Doc\УПРАВЛЕНИЕ ЭКОНОМИЧЕСКОГО РАЗВИТИЯ\Zasseeva\ФОТО\2019\Для презентации\predprinimateli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28"/>
          <a:stretch/>
        </p:blipFill>
        <p:spPr bwMode="auto">
          <a:xfrm>
            <a:off x="51699" y="2233419"/>
            <a:ext cx="3131840" cy="15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845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285" y="1211799"/>
            <a:ext cx="7305986" cy="251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25754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2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876647" y="-1964754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29047" y="-1812354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178272" y="917625"/>
            <a:ext cx="6816045" cy="3968454"/>
            <a:chOff x="1178272" y="917625"/>
            <a:chExt cx="6816045" cy="3968454"/>
          </a:xfrm>
        </p:grpSpPr>
        <p:pic>
          <p:nvPicPr>
            <p:cNvPr id="4098" name="Picture 2" descr="Картинки по запросу &quot;стратегия социально-экономического развития&quot;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272" y="917625"/>
              <a:ext cx="6816045" cy="396845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699792" y="2022434"/>
              <a:ext cx="2160240" cy="892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689234" y="2022434"/>
              <a:ext cx="2160240" cy="82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8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Город Бердск</a:t>
              </a:r>
              <a:endParaRPr lang="ru-RU" sz="28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87677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83" y="2201612"/>
            <a:ext cx="8789538" cy="275338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6" descr="ÐÐ°ÑÑÐ¸Ð½ÐºÐ¸ Ð¿Ð¾ Ð·Ð°Ð¿ÑÐ¾ÑÑ ÑÐ¸Ð±Ð±Ð¸Ð¾ÑÐ°ÑÐ¼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349" y="2474275"/>
            <a:ext cx="1080120" cy="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72407" y="3928787"/>
            <a:ext cx="208743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«ВЕГА АРСЕНАЛ»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2" descr="ÐÐ°ÑÑÐ¸Ð½ÐºÐ¸ Ð¿Ð¾ Ð·Ð°Ð¿ÑÐ¾ÑÑ ÐÐÐ Â«Ð¡ÑÑÐ¾Ð¹ÑÐµÐ³Ð¸Ð¾Ð½ÑÐµÑÐ²Ð¸ÑÂ» ÐÐµÑÐ´ÑÐº 201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4982" y="2474275"/>
            <a:ext cx="1756833" cy="7754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026" name="Picture 2" descr="http://vicont2000.com.ua/wp-content/uploads/2016/02/%D0%9D%D0%BE%D1%82%D0%B8%D1%8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293" y="3928787"/>
            <a:ext cx="2490652" cy="69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" t="9439" r="2862" b="22928"/>
          <a:stretch/>
        </p:blipFill>
        <p:spPr bwMode="auto">
          <a:xfrm>
            <a:off x="751776" y="2423736"/>
            <a:ext cx="1303313" cy="95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an.berdsk.ru/images/logosait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968" y="2636846"/>
            <a:ext cx="2376264" cy="4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ÐÐ°ÑÑÐ¸Ð½ÐºÐ¸ Ð¿Ð¾ Ð·Ð°Ð¿ÑÐ¾ÑÑ ÐÐ Â«ÐÐ¸ÑÑÐµÐºÑÂ» ÐÐµÑÐ´ÑÐº 201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424" y="3839207"/>
            <a:ext cx="1080000" cy="85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ÐÐ°ÑÑÐ¸Ð½ÐºÐ¸ Ð¿Ð¾ Ð·Ð°Ð¿ÑÐ¾ÑÑ ÑÐ¸Ð±Ð¸ÑÑÐºÐ¾Ðµ Ð·Ð´Ð¾ÑÐ¾Ð²ÑÐµ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489" y="4009727"/>
            <a:ext cx="1752766" cy="61505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6" name="Прямоугольник 25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2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1741" y="1707654"/>
            <a:ext cx="6051657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Н</a:t>
            </a: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алоговые и неналоговые доходы – темп роста 103,5%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16025" y="923925"/>
            <a:ext cx="595184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Увеличение доходной части бюджета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7496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51855" y="784767"/>
            <a:ext cx="5843537" cy="6225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 </a:t>
            </a: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инвестиционных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проектов – 1,7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млрд.руб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1063" y="1840952"/>
            <a:ext cx="3261583" cy="2970292"/>
            <a:chOff x="160185" y="1851670"/>
            <a:chExt cx="3261583" cy="2970292"/>
          </a:xfrm>
        </p:grpSpPr>
        <p:graphicFrame>
          <p:nvGraphicFramePr>
            <p:cNvPr id="20" name="Диаграмма 19"/>
            <p:cNvGraphicFramePr/>
            <p:nvPr>
              <p:extLst>
                <p:ext uri="{D42A27DB-BD31-4B8C-83A1-F6EECF244321}">
                  <p14:modId xmlns:p14="http://schemas.microsoft.com/office/powerpoint/2010/main" val="1708871194"/>
                </p:ext>
              </p:extLst>
            </p:nvPr>
          </p:nvGraphicFramePr>
          <p:xfrm>
            <a:off x="267107" y="1923678"/>
            <a:ext cx="2859839" cy="2500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Скругленный прямоугольник 20"/>
            <p:cNvSpPr/>
            <p:nvPr/>
          </p:nvSpPr>
          <p:spPr>
            <a:xfrm>
              <a:off x="160185" y="1851670"/>
              <a:ext cx="3261583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3000">
                  <a:schemeClr val="bg1"/>
                </a:gs>
                <a:gs pos="89000">
                  <a:schemeClr val="bg1">
                    <a:alpha val="5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lIns="77925" tIns="0" rIns="77925" bIns="0" anchor="ctr"/>
            <a:lstStyle/>
            <a:p>
              <a:pPr algn="ctr">
                <a:spcBef>
                  <a:spcPct val="0"/>
                </a:spcBef>
              </a:pPr>
              <a:r>
                <a:rPr lang="ru-RU" sz="2000" b="1" cap="all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Темп роста Инвестиций </a:t>
              </a:r>
            </a:p>
            <a:p>
              <a:pPr algn="ctr">
                <a:spcBef>
                  <a:spcPct val="0"/>
                </a:spcBef>
              </a:pPr>
              <a:r>
                <a:rPr lang="ru-RU" sz="2000" b="1" cap="all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в </a:t>
              </a:r>
              <a:r>
                <a:rPr lang="ru-RU" sz="2000" b="1" cap="all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основной капитал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7107" y="4421852"/>
              <a:ext cx="2859839" cy="40011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          </a:t>
              </a:r>
              <a:r>
                <a:rPr lang="ru-RU" sz="20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2018               2019    </a:t>
              </a:r>
              <a:endParaRPr lang="ru-RU" sz="20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111596" y="1840952"/>
            <a:ext cx="3082905" cy="2970292"/>
            <a:chOff x="155574" y="1851670"/>
            <a:chExt cx="3082905" cy="2970292"/>
          </a:xfrm>
        </p:grpSpPr>
        <p:graphicFrame>
          <p:nvGraphicFramePr>
            <p:cNvPr id="27" name="Диаграмма 26"/>
            <p:cNvGraphicFramePr/>
            <p:nvPr>
              <p:extLst>
                <p:ext uri="{D42A27DB-BD31-4B8C-83A1-F6EECF244321}">
                  <p14:modId xmlns:p14="http://schemas.microsoft.com/office/powerpoint/2010/main" val="2914673054"/>
                </p:ext>
              </p:extLst>
            </p:nvPr>
          </p:nvGraphicFramePr>
          <p:xfrm>
            <a:off x="267107" y="1923678"/>
            <a:ext cx="2859839" cy="2500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Скругленный прямоугольник 27"/>
            <p:cNvSpPr/>
            <p:nvPr/>
          </p:nvSpPr>
          <p:spPr>
            <a:xfrm>
              <a:off x="155574" y="1851670"/>
              <a:ext cx="3082905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75000">
                  <a:schemeClr val="bg1">
                    <a:alpha val="5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lIns="77925" tIns="0" rIns="77925" bIns="0" anchor="ctr"/>
            <a:lstStyle/>
            <a:p>
              <a:pPr algn="ctr">
                <a:spcBef>
                  <a:spcPct val="0"/>
                </a:spcBef>
              </a:pPr>
              <a:r>
                <a:rPr lang="ru-RU" sz="2000" b="1" cap="all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Численность занятых в экономике, чел.</a:t>
              </a:r>
              <a:endPara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7107" y="4421852"/>
              <a:ext cx="2859839" cy="40011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          </a:t>
              </a:r>
              <a:r>
                <a:rPr lang="ru-RU" sz="20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2018               2019    </a:t>
              </a:r>
              <a:endParaRPr lang="ru-RU" sz="20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151205" y="1491630"/>
            <a:ext cx="3148987" cy="3319614"/>
            <a:chOff x="180823" y="1502348"/>
            <a:chExt cx="3148987" cy="3319614"/>
          </a:xfrm>
        </p:grpSpPr>
        <p:graphicFrame>
          <p:nvGraphicFramePr>
            <p:cNvPr id="32" name="Диаграмма 31"/>
            <p:cNvGraphicFramePr/>
            <p:nvPr>
              <p:extLst>
                <p:ext uri="{D42A27DB-BD31-4B8C-83A1-F6EECF244321}">
                  <p14:modId xmlns:p14="http://schemas.microsoft.com/office/powerpoint/2010/main" val="3458192081"/>
                </p:ext>
              </p:extLst>
            </p:nvPr>
          </p:nvGraphicFramePr>
          <p:xfrm>
            <a:off x="267107" y="1923678"/>
            <a:ext cx="2859839" cy="2500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3" name="Скругленный прямоугольник 32"/>
            <p:cNvSpPr/>
            <p:nvPr/>
          </p:nvSpPr>
          <p:spPr>
            <a:xfrm>
              <a:off x="180823" y="1502348"/>
              <a:ext cx="3148987" cy="9361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75000">
                  <a:schemeClr val="bg1">
                    <a:alpha val="5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lIns="77925" tIns="0" rIns="77925" bIns="0" anchor="ctr"/>
            <a:lstStyle/>
            <a:p>
              <a:pPr algn="ctr">
                <a:spcBef>
                  <a:spcPct val="0"/>
                </a:spcBef>
              </a:pPr>
              <a:r>
                <a:rPr lang="ru-RU" sz="2000" b="1" cap="all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Темп роста производительности труда</a:t>
              </a:r>
              <a:endPara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7107" y="4421852"/>
              <a:ext cx="2859839" cy="40011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          </a:t>
              </a:r>
              <a:r>
                <a:rPr lang="ru-RU" sz="20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2018               2019    </a:t>
              </a:r>
              <a:endParaRPr lang="ru-RU" sz="20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55925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\\srv-adm\Doc\УПРАВЛЕНИЕ ЭКОНОМИЧЕСКОГО РАЗВИТИЯ\Rozanova\Мои документы\Розанова\Партхозактив 2019\Ответы адм\ЦЗН+ФОТО\Встречи с работодателями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2945573"/>
            <a:ext cx="4105237" cy="1965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04800" y="841276"/>
            <a:ext cx="595184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Профессиональное образование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8435" name="Picture 3" descr="\\srv-adm\Doc\УПРАВЛЕНИЕ ЭКОНОМИЧЕСКОГО РАЗВИТИЯ\Rozanova\Мои документы\Розанова\Партхозактив 2019\Ответы адм\ОТО+ФОТО\ФОТО_отдел труд.отношений\Конкурс проф.мастерства Сварщик\IMG_061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920" y="2945573"/>
            <a:ext cx="4428493" cy="1965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\\srv-adm\Doc\УПРАВЛЕНИЕ ЭКОНОМИЧЕСКОГО РАЗВИТИЯ\Rozanova\Мои документы\Розанова\Партхозактив 2019\Ответы адм\ОТО+ФОТО\ФОТО_отдел труд.отношений\Конкурс проф.мастерства Сварщик\IMG_0641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7945" y="907722"/>
            <a:ext cx="2861270" cy="1837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19149" y="1610024"/>
            <a:ext cx="5578050" cy="1024625"/>
            <a:chOff x="5009901" y="1436389"/>
            <a:chExt cx="5578050" cy="102462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09901" y="1476129"/>
              <a:ext cx="5578050" cy="98488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7878104" y="1436389"/>
              <a:ext cx="2538324" cy="1015663"/>
              <a:chOff x="5508397" y="1296687"/>
              <a:chExt cx="3384428" cy="1354218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8397" y="1592990"/>
                <a:ext cx="380808" cy="761613"/>
              </a:xfrm>
              <a:prstGeom prst="rect">
                <a:avLst/>
              </a:prstGeom>
            </p:spPr>
          </p:pic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5798" y="1573523"/>
                <a:ext cx="0" cy="719999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6083939" y="1296687"/>
                <a:ext cx="2808886" cy="1354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343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Ч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еловека обучены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в 2019 году </a:t>
                </a:r>
                <a:endParaRPr lang="ru-RU" dirty="0"/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5067848" y="1476129"/>
              <a:ext cx="2451144" cy="984885"/>
              <a:chOff x="-391650" y="3468567"/>
              <a:chExt cx="2451144" cy="984885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53810" y="3468567"/>
                <a:ext cx="2005684" cy="984885"/>
                <a:chOff x="1780244" y="2887566"/>
                <a:chExt cx="2674252" cy="1321875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0244" y="3076366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1929867" y="2887566"/>
                  <a:ext cx="2524629" cy="13218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245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Человек обучены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 2018 году</a:t>
                  </a:r>
                  <a:endParaRPr lang="ru-RU" sz="1400" dirty="0"/>
                </a:p>
              </p:txBody>
            </p:sp>
          </p:grp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1650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3301709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763688" y="794060"/>
            <a:ext cx="595184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Профессиональное образование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Картинки по запросу &quot;бердск бэмк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879123"/>
            <a:ext cx="4876800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бердск бэмк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488" y="1235186"/>
            <a:ext cx="1428750" cy="1682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5156487" y="1573928"/>
            <a:ext cx="3816424" cy="3398601"/>
            <a:chOff x="5320138" y="1476128"/>
            <a:chExt cx="3816424" cy="339860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20138" y="1476128"/>
              <a:ext cx="3816424" cy="3398601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370505" y="2526135"/>
              <a:ext cx="3499995" cy="1231106"/>
              <a:chOff x="2164933" y="2749681"/>
              <a:chExt cx="4666654" cy="1641475"/>
            </a:xfrm>
          </p:grpSpPr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4933" y="2952436"/>
                <a:ext cx="380808" cy="761612"/>
              </a:xfrm>
              <a:prstGeom prst="rect">
                <a:avLst/>
              </a:prstGeom>
            </p:spPr>
          </p:pic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841" y="2927573"/>
                <a:ext cx="0" cy="72000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691143" y="2749681"/>
                <a:ext cx="4140444" cy="1641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191 / 100%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Студент прошёл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производственную практику 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на предприятиях города</a:t>
                </a:r>
                <a:endParaRPr lang="ru-RU" dirty="0"/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5370288" y="1476129"/>
              <a:ext cx="2723952" cy="1015663"/>
              <a:chOff x="-89210" y="3468567"/>
              <a:chExt cx="2723952" cy="1015663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292688" y="3468567"/>
                <a:ext cx="2342054" cy="1015663"/>
                <a:chOff x="2098749" y="2887566"/>
                <a:chExt cx="3122749" cy="1363184"/>
              </a:xfrm>
            </p:grpSpPr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8749" y="3081545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Прямоугольник 35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290771" y="2887566"/>
                  <a:ext cx="2930727" cy="13631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200" b="1" dirty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191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Студент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выпущен в 2019 году</a:t>
                  </a:r>
                  <a:endParaRPr lang="ru-RU" sz="1400" dirty="0"/>
                </a:p>
              </p:txBody>
            </p:sp>
          </p:grpSp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9210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5DC3695-C17E-4BE6-BB7A-BD0EC3C218E5}"/>
              </a:ext>
            </a:extLst>
          </p:cNvPr>
          <p:cNvSpPr/>
          <p:nvPr/>
        </p:nvSpPr>
        <p:spPr>
          <a:xfrm>
            <a:off x="5732401" y="3846826"/>
            <a:ext cx="26228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16A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 / 23%</a:t>
            </a:r>
            <a:endParaRPr lang="ru-RU" sz="3200" b="1" dirty="0">
              <a:solidFill>
                <a:srgbClr val="16A0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Студента трудоустроены  </a:t>
            </a: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предприятиях города 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854" y="3996504"/>
            <a:ext cx="285750" cy="51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612D88FB-D3F0-455F-8F23-E76944EECDF0}"/>
              </a:ext>
            </a:extLst>
          </p:cNvPr>
          <p:cNvCxnSpPr>
            <a:cxnSpLocks/>
          </p:cNvCxnSpPr>
          <p:nvPr/>
        </p:nvCxnSpPr>
        <p:spPr>
          <a:xfrm>
            <a:off x="5601512" y="3925492"/>
            <a:ext cx="0" cy="588573"/>
          </a:xfrm>
          <a:prstGeom prst="line">
            <a:avLst/>
          </a:prstGeom>
          <a:ln w="76200" cap="rnd">
            <a:solidFill>
              <a:srgbClr val="16A08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45854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4792"/>
            <a:ext cx="9127207" cy="519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30784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475656" y="771525"/>
            <a:ext cx="5951842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Содействие трудоустройству выпускников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9460" name="Picture 4" descr="http://svidetel24.info/wp-content/uploads/2017/03/07-1.jpg.pagespeed.ce.Q7sXhSzvp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3986" y="3290749"/>
            <a:ext cx="3223118" cy="1713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svidetel24.info/wp-content/uploads/2017/03/06-1.jpg.pagespeed.ce.gsrGjzUbF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3986" y="1272923"/>
            <a:ext cx="3223119" cy="1749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155575" y="2339362"/>
            <a:ext cx="4004013" cy="2496556"/>
            <a:chOff x="5320138" y="1476129"/>
            <a:chExt cx="4004013" cy="249655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20138" y="1476129"/>
              <a:ext cx="3816424" cy="249655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370505" y="2526135"/>
              <a:ext cx="3953646" cy="1446550"/>
              <a:chOff x="2164933" y="2749681"/>
              <a:chExt cx="5271525" cy="1928734"/>
            </a:xfrm>
          </p:grpSpPr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4933" y="2952436"/>
                <a:ext cx="380808" cy="761612"/>
              </a:xfrm>
              <a:prstGeom prst="rect">
                <a:avLst/>
              </a:prstGeom>
            </p:spPr>
          </p:pic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841" y="2927573"/>
                <a:ext cx="0" cy="72000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691143" y="2749681"/>
                <a:ext cx="4745315" cy="1928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66 / 31%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Студентов прошли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производственную практику с 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последующим трудоустройством </a:t>
                </a: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на предприятиях города </a:t>
                </a:r>
                <a:endParaRPr lang="ru-RU" dirty="0"/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5370288" y="1476129"/>
              <a:ext cx="2834559" cy="984885"/>
              <a:chOff x="-89210" y="3468567"/>
              <a:chExt cx="2834559" cy="984885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292688" y="3468567"/>
                <a:ext cx="2452661" cy="984885"/>
                <a:chOff x="2098749" y="2887566"/>
                <a:chExt cx="3270226" cy="1321875"/>
              </a:xfrm>
            </p:grpSpPr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8749" y="3081545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Прямоугольник 35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290771" y="2887566"/>
                  <a:ext cx="3078204" cy="13218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213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Студентов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выпущено в 2019 году</a:t>
                  </a:r>
                  <a:endParaRPr lang="ru-RU" sz="1400" dirty="0"/>
                </a:p>
              </p:txBody>
            </p:sp>
          </p:grpSp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9210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7170" name="Picture 2" descr="Картинки по запросу &quot;бердск бпк&quot;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230" y="1354646"/>
            <a:ext cx="1575538" cy="172814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3658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368425" y="771525"/>
            <a:ext cx="6510873" cy="5722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Трудоустройство несовершеннолетних граждан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                        в летний период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21506" name="Picture 2" descr="\\srv-adm\Doc\УПРАВЛЕНИЕ ЭКОНОМИЧЕСКОГО РАЗВИТИЯ\Zasseeva\ФОТО\2019\ОДМ\Аниматоры 1 это тоже трудоустройство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370" y="1509823"/>
            <a:ext cx="4962605" cy="2156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srv-adm\Doc\УПРАВЛЕНИЕ ЭКОНОМИЧЕСКОГО РАЗВИТИЯ\Zasseeva\ФОТО\2019\ОДМ\Трудоустройство 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272" y="3883868"/>
            <a:ext cx="2408995" cy="1198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\\srv-adm\Doc\УПРАВЛЕНИЕ ЭКОНОМИЧЕСКОГО РАЗВИТИЯ\Zasseeva\ФОТО\2019\ОДМ\Трудоустройство 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3925" y="3872186"/>
            <a:ext cx="2351050" cy="1210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5541080" y="2018951"/>
            <a:ext cx="3473473" cy="2234104"/>
            <a:chOff x="5009901" y="1476129"/>
            <a:chExt cx="3473473" cy="223410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009901" y="1476129"/>
              <a:ext cx="3473473" cy="223410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067848" y="2613891"/>
              <a:ext cx="3415526" cy="1015663"/>
              <a:chOff x="1761393" y="2866690"/>
              <a:chExt cx="4554028" cy="1354218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A6F40A5F-702A-4D95-9319-CC034D56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1393" y="3059042"/>
                <a:ext cx="380807" cy="761614"/>
              </a:xfrm>
              <a:prstGeom prst="rect">
                <a:avLst/>
              </a:prstGeom>
            </p:spPr>
          </p:pic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5339" y="2971328"/>
                <a:ext cx="0" cy="719999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348100" y="2866690"/>
                <a:ext cx="3967321" cy="1354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356</a:t>
                </a:r>
                <a:endParaRPr lang="ru-RU" sz="3200" b="1" dirty="0">
                  <a:solidFill>
                    <a:srgbClr val="16A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Подростков </a:t>
                </a:r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трудоустроены </a:t>
                </a:r>
                <a:endParaRPr lang="ru-RU" sz="1400" b="1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b="1" dirty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в 2019 году </a:t>
                </a:r>
                <a:endParaRPr lang="ru-RU" dirty="0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5067848" y="1476129"/>
              <a:ext cx="3262264" cy="984885"/>
              <a:chOff x="-391650" y="3468567"/>
              <a:chExt cx="3262264" cy="984885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53810" y="3468567"/>
                <a:ext cx="2816804" cy="984885"/>
                <a:chOff x="1780244" y="2887566"/>
                <a:chExt cx="3755748" cy="1321875"/>
              </a:xfrm>
            </p:grpSpPr>
            <p:cxnSp>
              <p:nvCxnSpPr>
                <p:cNvPr id="23" name="Прямая соединительная линия 22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0244" y="3076366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1929867" y="2887566"/>
                  <a:ext cx="3606125" cy="13218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352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Подростка трудоустроены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 2018 году</a:t>
                  </a:r>
                  <a:endParaRPr lang="ru-RU" sz="1400" dirty="0"/>
                </a:p>
              </p:txBody>
            </p:sp>
          </p:grp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1650" y="3677879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099454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 descr="Картинки по запросу &quot;бердск совет работающей молодежи&quot;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86451"/>
            <a:ext cx="4606494" cy="3067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54025" y="915492"/>
            <a:ext cx="4065107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Совет работающей молодежи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11960" y="1491630"/>
            <a:ext cx="5013149" cy="10162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err="1">
                <a:solidFill>
                  <a:schemeClr val="tx2"/>
                </a:solidFill>
                <a:latin typeface="Arial Narrow" panose="020B0606020202030204" pitchFamily="34" charset="0"/>
              </a:rPr>
              <a:t>бердчанин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err="1">
                <a:solidFill>
                  <a:schemeClr val="tx2"/>
                </a:solidFill>
                <a:latin typeface="Arial Narrow" panose="020B0606020202030204" pitchFamily="34" charset="0"/>
              </a:rPr>
              <a:t>Шалдов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Д.С.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 председатель регионального Молодежного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парламента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III созыва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4066" y="2787774"/>
            <a:ext cx="4065107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турниры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по волейболу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11294" y="3437796"/>
            <a:ext cx="4065107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«Маршрут выживания – 2019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60002" y="4083918"/>
            <a:ext cx="4065107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7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«PRO</a:t>
            </a:r>
            <a:r>
              <a:rPr lang="ru-RU" altLang="ru-RU" sz="2000" b="1" cap="all" dirty="0" err="1">
                <a:solidFill>
                  <a:schemeClr val="tx2"/>
                </a:solidFill>
                <a:latin typeface="Arial Narrow" panose="020B0606020202030204" pitchFamily="34" charset="0"/>
              </a:rPr>
              <a:t>качаемБердск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- 2019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8861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11225" y="802367"/>
            <a:ext cx="7333183" cy="4257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Содействие в подготовке квалифицированных кадров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berdsk.nso.ru/sites/berdsk.nso.ru/wodby_files/files/styles/image_without_gallery/public/news/2019/02/nashiprizeri.jpg?itok=-o8XMyKL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3351" y="3007238"/>
            <a:ext cx="3106103" cy="1704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515727" y="4743922"/>
            <a:ext cx="3771636" cy="3995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Молодые профессионалы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157" y="4246669"/>
            <a:ext cx="4953771" cy="3995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Конкурс </a:t>
            </a: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профмастерства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«Повар»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77165" y="1424978"/>
            <a:ext cx="3366836" cy="1200871"/>
            <a:chOff x="5282712" y="767700"/>
            <a:chExt cx="3366836" cy="120087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282712" y="767700"/>
              <a:ext cx="3366836" cy="1200871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5478898" y="768242"/>
              <a:ext cx="2920772" cy="1200329"/>
              <a:chOff x="19400" y="2760680"/>
              <a:chExt cx="2920772" cy="1200329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xmlns="" id="{08AC32C0-5D5B-4AA9-8A95-2556EF4FA121}"/>
                  </a:ext>
                </a:extLst>
              </p:cNvPr>
              <p:cNvGrpSpPr/>
              <p:nvPr/>
            </p:nvGrpSpPr>
            <p:grpSpPr>
              <a:xfrm>
                <a:off x="453530" y="2760680"/>
                <a:ext cx="2486642" cy="1200329"/>
                <a:chOff x="2313207" y="1937467"/>
                <a:chExt cx="3315532" cy="1611036"/>
              </a:xfrm>
            </p:grpSpPr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xmlns="" id="{612D88FB-D3F0-455F-8F23-E76944EE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3207" y="2217883"/>
                  <a:ext cx="0" cy="789960"/>
                </a:xfrm>
                <a:prstGeom prst="line">
                  <a:avLst/>
                </a:prstGeom>
                <a:ln w="76200" cap="rnd">
                  <a:solidFill>
                    <a:srgbClr val="16A085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xmlns="" id="{B5DC3695-C17E-4BE6-BB7A-BD0EC3C218E5}"/>
                    </a:ext>
                  </a:extLst>
                </p:cNvPr>
                <p:cNvSpPr/>
                <p:nvPr/>
              </p:nvSpPr>
              <p:spPr>
                <a:xfrm>
                  <a:off x="2531301" y="1937467"/>
                  <a:ext cx="3097438" cy="16110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3000" b="1" dirty="0" smtClean="0">
                      <a:solidFill>
                        <a:srgbClr val="16A085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10</a:t>
                  </a:r>
                  <a:endParaRPr lang="ru-RU" sz="30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Конкурсантов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из работающей </a:t>
                  </a:r>
                </a:p>
                <a:p>
                  <a:r>
                    <a:rPr lang="ru-RU" sz="14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молодежи и студентов</a:t>
                  </a:r>
                  <a:endParaRPr lang="ru-RU" sz="1400" dirty="0"/>
                </a:p>
              </p:txBody>
            </p:sp>
          </p:grpSp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00" y="2958092"/>
                <a:ext cx="285750" cy="517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530" name="Picture 2" descr="\\srv-adm\Doc\УПРАВЛЕНИЕ ЭКОНОМИЧЕСКОГО РАЗВИТИЯ\Zasseeva\ФОТО\2019\ОДМ\Конкурс повар 2019 2 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398367"/>
            <a:ext cx="5670413" cy="3189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851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5"/>
            <a:ext cx="7629599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ЗАНЯТОСТИ 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2" descr="\\srv-adm\Doc\УПРАВЛЕНИЕ ЭКОНОМИЧЕСКОГО РАЗВИТИЯ\Rozanova\Мои документы\Розанова\Партхозактив 2019\Ответы адм\ЦЗН+ФОТО\Ярмарка для школьников-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128" y="1042584"/>
            <a:ext cx="4320479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6" r="7578"/>
          <a:stretch/>
        </p:blipFill>
        <p:spPr bwMode="auto">
          <a:xfrm>
            <a:off x="286544" y="2139702"/>
            <a:ext cx="3960000" cy="2786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424787" y="4155926"/>
            <a:ext cx="5688632" cy="9117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специализированная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ярмарка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вакансий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«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С уверенностью в завтрашний день!»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-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12 работодателей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888557"/>
            <a:ext cx="4761356" cy="7920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Ярмарка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учебных рабочих мест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–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24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учебных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заведения / 800 человек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1926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1224" y="31504"/>
            <a:ext cx="7637200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1699" y="1198678"/>
            <a:ext cx="8980437" cy="3889984"/>
            <a:chOff x="28511" y="1819141"/>
            <a:chExt cx="9845269" cy="5186645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91626" y="1819141"/>
              <a:ext cx="8065691" cy="8300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увеличение доходной части бюджета, повышению собираемости налогов и снижению уровня недоимки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603450"/>
              <a:ext cx="9441932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участие в чемпионате рабочих профессий </a:t>
              </a:r>
              <a:r>
                <a:rPr lang="en-US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World Skills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8511" y="5858148"/>
              <a:ext cx="9845269" cy="114763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проведение ярмарок учебных рабочих мест и вакансий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для людей с ограниченными возможностями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2971269"/>
              <a:ext cx="8977863" cy="124813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привлечение новых предприятий города для трудоустройства студентов колледжей и круглогодичного трудоустройства несовершеннолетних граждан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751224" y="416572"/>
            <a:ext cx="7637200" cy="66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ПРОИЗВОДИТЕЛЬНОСТЬ ТРУДА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ПОДДЕРЖКА ЗАНЯТОСТИ»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07682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4304" y="4574927"/>
            <a:ext cx="1240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Бердск</a:t>
            </a:r>
          </a:p>
          <a:p>
            <a:endParaRPr lang="ru-RU" sz="12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Инновационная продукция в рамках проекта &quot;Академгородок 2.0&quot; будет производиться в Бердске. Фото: Александр Кряжев/ РИА Новост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88850"/>
            <a:ext cx="4589463" cy="3061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0996" y="753339"/>
            <a:ext cx="3425740" cy="4233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1699" y="753338"/>
            <a:ext cx="6176485" cy="8823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Формирование площадок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для размещения производств инновационных предприятий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956889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национальный проект НАУКА&quot;&quot;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98" t="-30280" r="-12500" b="-21829"/>
          <a:stretch/>
        </p:blipFill>
        <p:spPr bwMode="auto">
          <a:xfrm>
            <a:off x="1043608" y="1347614"/>
            <a:ext cx="7200800" cy="240510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39856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1" y="0"/>
            <a:ext cx="9540875" cy="5272088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472291" y="599102"/>
            <a:ext cx="6696744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12 предприятий </a:t>
            </a: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инновационного производства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7322" y="1347614"/>
            <a:ext cx="8149093" cy="6225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12,3% доля инноваций в объеме промышленной продукции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700" y="2201612"/>
            <a:ext cx="9048580" cy="275338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6" descr="ÐÐ°ÑÑÐ¸Ð½ÐºÐ¸ Ð¿Ð¾ Ð·Ð°Ð¿ÑÐ¾ÑÑ ÑÐ¸Ð±Ð±Ð¸Ð¾ÑÐ°ÑÐ¼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868" y="2360168"/>
            <a:ext cx="1357659" cy="107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618836" y="2360168"/>
            <a:ext cx="19143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«АЭРОСЕРВИС»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1" name="Picture 4" descr="ÐÐ°ÑÑÐ¸Ð½ÐºÐ¸ Ð¿Ð¾ Ð·Ð°Ð¿ÑÐ¾ÑÑ ÐÐ Â«ÐÐ¸ÑÑÐµÐºÑÂ» ÐÐµÑÐ´ÑÐº 20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038" y="2365781"/>
            <a:ext cx="1400205" cy="11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ÐÐ°ÑÑÐ¸Ð½ÐºÐ¸ Ð¿Ð¾ Ð·Ð°Ð¿ÑÐ¾ÑÑ ÑÐ¸Ð±Ð¸ÑÑÐºÐ¾Ðµ Ð·Ð´Ð¾ÑÐ¾Ð²ÑÐµ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8836" y="3243614"/>
            <a:ext cx="1907579" cy="71401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074" name="Picture 2" descr="Картинки по запросу &quot;бердск лн косметика&quot;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444" y="3215951"/>
            <a:ext cx="1861985" cy="7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бердск элизиум&quot;&quot;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37" y="4073684"/>
            <a:ext cx="1860791" cy="77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бердск медикрафт&quot;&quot;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62" y="3613123"/>
            <a:ext cx="1357265" cy="11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7329" y="3613123"/>
            <a:ext cx="1648967" cy="56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585313" y="4163079"/>
            <a:ext cx="1650983" cy="46723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«ПРИРОДА-С»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081" name="Picture 9" descr="Картинки по запросу &quot;бердск натурофарм&quot;&quot;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8836" y="4073684"/>
            <a:ext cx="1914307" cy="7434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3" name="Picture 11" descr="Картинки по запросу &quot;бердск абис&quot;&quot;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50" r="33501"/>
          <a:stretch/>
        </p:blipFill>
        <p:spPr bwMode="auto">
          <a:xfrm>
            <a:off x="7385273" y="2365781"/>
            <a:ext cx="1643187" cy="10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бердск аэросервис тион&quot;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0025" y="2360168"/>
            <a:ext cx="626389" cy="2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4638" y="2361338"/>
            <a:ext cx="192708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18000" rIns="1800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«ВЕГА АРСЕНАЛ»</a:t>
            </a:r>
            <a:endParaRPr lang="ru-RU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4374" y="3604640"/>
            <a:ext cx="1684847" cy="57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64374" y="4175034"/>
            <a:ext cx="1684847" cy="453764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54000" rIns="18000" bIns="540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АО</a:t>
            </a:r>
            <a:endParaRPr lang="ru-RU" sz="20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ru-RU" sz="1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«ПРОМАНАЛИТПРИБОР»</a:t>
            </a:r>
            <a:endParaRPr lang="ru-RU" sz="1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8392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1" y="0"/>
            <a:ext cx="9540875" cy="5272088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51069" y="555526"/>
            <a:ext cx="6696744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Производственное объединение «сиббиофарм»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1520" y="3039077"/>
            <a:ext cx="6192688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 «АЭРОСЕРВИС»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4" name="Picture 6" descr="Картинки по запросу &quot;бердск сиббиофарм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605" y="1094749"/>
            <a:ext cx="2199367" cy="1810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бердск сиббиофарм биотехнологии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08537"/>
            <a:ext cx="2447055" cy="1797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бердск сиббиофарм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4019" y="1094750"/>
            <a:ext cx="2532749" cy="1810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&quot;бердск ооо аэросервис тион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135" y="3723878"/>
            <a:ext cx="4875037" cy="1160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 запросу &quot;бердск ооо аэросервис тион&quot;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4830" y="3196585"/>
            <a:ext cx="2825965" cy="1687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&quot;промбиотех&quot;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55526"/>
            <a:ext cx="1224136" cy="74672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Картинки по запросу &quot;сколково&quot;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356" y="3114443"/>
            <a:ext cx="1219629" cy="870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2708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238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937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56291" y="1036325"/>
            <a:ext cx="4272409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Современные технологии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6310" y="2616116"/>
            <a:ext cx="3912369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 «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Сибконтакт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23675" y="3790115"/>
            <a:ext cx="3505100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ООО «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Медикрафт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Картинки по запросу &quot;бердск ооо медикрафт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3659719"/>
            <a:ext cx="2144961" cy="1360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ленка для ПЦР планшетов, RealTimePCR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758" y="580399"/>
            <a:ext cx="2264980" cy="1219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мпания ООО &quot;ПКФ Современные технологи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412" y="782117"/>
            <a:ext cx="1647825" cy="6858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ibcontact.com/upload/iblock/0ea/0eaa04ed8d7feb3e745b0a2eb609a74f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2059322"/>
            <a:ext cx="2322191" cy="1344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&quot;бердск ооо сибконтакт&quot;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403" y="2272542"/>
            <a:ext cx="1515101" cy="7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ртинки по запросу &quot;бердск медикрафт&quot;&quot;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403" y="3439049"/>
            <a:ext cx="996509" cy="86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edikraft.ru/images/medikraft-infoblock/384x278x5-item/exviv-akugel_neo_srednyaya2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796397"/>
            <a:ext cx="1464967" cy="1224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571" y="1788551"/>
            <a:ext cx="1800000" cy="440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108" y="4492128"/>
            <a:ext cx="1545780" cy="50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3630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17575" y="599102"/>
            <a:ext cx="725146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72 инновационные площадки в системе образования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156487" y="1491630"/>
            <a:ext cx="3816424" cy="3206596"/>
            <a:chOff x="5320138" y="1476129"/>
            <a:chExt cx="3816424" cy="249655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320138" y="1476129"/>
              <a:ext cx="3816424" cy="249655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FEF36BE6-6411-4E2A-A1CC-5B40069A4445}"/>
                </a:ext>
              </a:extLst>
            </p:cNvPr>
            <p:cNvGrpSpPr/>
            <p:nvPr/>
          </p:nvGrpSpPr>
          <p:grpSpPr>
            <a:xfrm>
              <a:off x="5926252" y="2324299"/>
              <a:ext cx="2366353" cy="674103"/>
              <a:chOff x="2905933" y="2480564"/>
              <a:chExt cx="3155137" cy="898804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F4D1CEE8-86A3-4D13-89A2-9B0C88B1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5358" y="2654043"/>
                <a:ext cx="0" cy="72000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2214D910-31A5-4221-8DC8-CEEBA5B41105}"/>
                  </a:ext>
                </a:extLst>
              </p:cNvPr>
              <p:cNvSpPr/>
              <p:nvPr/>
            </p:nvSpPr>
            <p:spPr>
              <a:xfrm>
                <a:off x="2905933" y="2480564"/>
                <a:ext cx="3155137" cy="898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33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Регионального уровня</a:t>
                </a:r>
                <a:endParaRPr lang="ru-RU" dirty="0"/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08AC32C0-5D5B-4AA9-8A95-2556EF4FA121}"/>
                </a:ext>
              </a:extLst>
            </p:cNvPr>
            <p:cNvGrpSpPr/>
            <p:nvPr/>
          </p:nvGrpSpPr>
          <p:grpSpPr>
            <a:xfrm>
              <a:off x="5933321" y="1476130"/>
              <a:ext cx="2268353" cy="733099"/>
              <a:chOff x="2340262" y="2887566"/>
              <a:chExt cx="3024481" cy="983937"/>
            </a:xfrm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xmlns="" id="{612D88FB-D3F0-455F-8F23-E76944EEC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0262" y="3081543"/>
                <a:ext cx="0" cy="789960"/>
              </a:xfrm>
              <a:prstGeom prst="line">
                <a:avLst/>
              </a:prstGeom>
              <a:ln w="76200" cap="rnd">
                <a:solidFill>
                  <a:srgbClr val="16A08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xmlns="" id="{B5DC3695-C17E-4BE6-BB7A-BD0EC3C218E5}"/>
                  </a:ext>
                </a:extLst>
              </p:cNvPr>
              <p:cNvSpPr/>
              <p:nvPr/>
            </p:nvSpPr>
            <p:spPr>
              <a:xfrm>
                <a:off x="2361346" y="2887566"/>
                <a:ext cx="3003397" cy="904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dirty="0">
                    <a:solidFill>
                      <a:srgbClr val="16A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21</a:t>
                </a:r>
              </a:p>
              <a:p>
                <a:r>
                  <a:rPr lang="ru-RU" sz="1400" b="1" dirty="0" smtClean="0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Федерального уровня</a:t>
                </a:r>
                <a:endParaRPr lang="ru-RU" sz="1400" dirty="0"/>
              </a:p>
            </p:txBody>
          </p:sp>
        </p:grpSp>
      </p:grp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CCB32D0-F9E7-4357-806F-B8E3A7AF1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475" y="1603611"/>
            <a:ext cx="607254" cy="829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0CCB32D0-F9E7-4357-806F-B8E3A7AF19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16" y="2617231"/>
            <a:ext cx="630454" cy="829618"/>
          </a:xfrm>
          <a:prstGeom prst="rect">
            <a:avLst/>
          </a:prstGeom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F4D1CEE8-86A3-4D13-89A2-9B0C88B17AB9}"/>
              </a:ext>
            </a:extLst>
          </p:cNvPr>
          <p:cNvCxnSpPr>
            <a:cxnSpLocks/>
          </p:cNvCxnSpPr>
          <p:nvPr/>
        </p:nvCxnSpPr>
        <p:spPr>
          <a:xfrm>
            <a:off x="5782893" y="3636771"/>
            <a:ext cx="0" cy="693580"/>
          </a:xfrm>
          <a:prstGeom prst="line">
            <a:avLst/>
          </a:prstGeom>
          <a:ln w="76200" cap="rnd">
            <a:solidFill>
              <a:srgbClr val="16A08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2214D910-31A5-4221-8DC8-CEEBA5B41105}"/>
              </a:ext>
            </a:extLst>
          </p:cNvPr>
          <p:cNvSpPr/>
          <p:nvPr/>
        </p:nvSpPr>
        <p:spPr>
          <a:xfrm>
            <a:off x="5819876" y="3571371"/>
            <a:ext cx="252825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16A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уровня</a:t>
            </a:r>
            <a:endParaRPr lang="ru-RU" dirty="0"/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0CCB32D0-F9E7-4357-806F-B8E3A7AF19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16" y="3500733"/>
            <a:ext cx="630454" cy="829618"/>
          </a:xfrm>
          <a:prstGeom prst="rect">
            <a:avLst/>
          </a:prstGeom>
        </p:spPr>
      </p:pic>
      <p:pic>
        <p:nvPicPr>
          <p:cNvPr id="4098" name="Picture 2" descr="https://gks.com.ua/wp-content/uploads/2015/09/gks-support-1024x64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418057"/>
            <a:ext cx="4680000" cy="3516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8871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32356" y="524391"/>
            <a:ext cx="8082535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2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Инновационная деятельность образовательных организаций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\\srv-adm\Doc\УПРАВЛЕНИЕ ЭКОНОМИЧЕСКОГО РАЗВИТИЯ\Zasseeva\ФОТО\2019\УОиМП\УчСиб-19\Уч сиб 2019  песочница НТ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016" y="2643758"/>
            <a:ext cx="3593898" cy="2021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Картинки по запросу &quot;бердск учебная сибирь 2019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3" y="1203598"/>
            <a:ext cx="5036722" cy="3295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srv-adm\Doc\УПРАВЛЕНИЕ ЭКОНОМИЧЕСКОГО РАЗВИТИЯ\Zasseeva\ФОТО\2019\УОиМП\УчСиб-19\выставк «Учебная Сибирь – 2019»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1188" y="1203598"/>
            <a:ext cx="2137555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83324" y="4498618"/>
            <a:ext cx="8960676" cy="6763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500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endParaRPr lang="ru-RU" sz="20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БОЛЬШОЙ ЗОЛОТОЙ МЕДАЛЬЮ «УЧЕБНАЯ СИБИРЬ 2019»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ОТМЕЧЕНА МОДЕЛЬ ИНКЛЮЗИВНОГО ОБРАЗОВАНИЯ МБОУ «СОШ №12»</a:t>
            </a:r>
          </a:p>
          <a:p>
            <a:pPr>
              <a:spcBef>
                <a:spcPct val="0"/>
              </a:spcBef>
            </a:pPr>
            <a:endParaRPr lang="ru-RU" sz="20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1185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0527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12775" y="525835"/>
            <a:ext cx="8063681" cy="802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Площадки по направлениям: естественная наука, экономика, робототехника,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мехатроника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 техническое творчество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Картинки по запросу &quot;бердск робототехника экономический лицей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912" y="1491630"/>
            <a:ext cx="4224470" cy="3032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rv-adm\Doc\УПРАВЛЕНИЕ ЭКОНОМИЧЕСКОГО РАЗВИТИЯ\Zasseeva\ФОТО\2019\ОДМ\ПЕРСПЕКТИВЫ\Перспективы 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624" y="1491630"/>
            <a:ext cx="4394158" cy="3032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0" y="4227933"/>
            <a:ext cx="4272409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700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Робототехника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11960" y="4227934"/>
            <a:ext cx="5259877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1000">
                <a:schemeClr val="bg1"/>
              </a:gs>
              <a:gs pos="96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Инновационный форум «перспективы»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68144" y="4685027"/>
            <a:ext cx="3109958" cy="4139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700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13 научных проектов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0200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9029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7818" y="1147122"/>
            <a:ext cx="9087942" cy="3996376"/>
            <a:chOff x="52083" y="1743840"/>
            <a:chExt cx="9845269" cy="5328501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91626" y="1743840"/>
              <a:ext cx="8182152" cy="8300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оказание содействия инновационной деятельности предприятий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603450"/>
              <a:ext cx="9441932" cy="9601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информационно - </a:t>
              </a: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консультационная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работА по участию  ПРЕДПРИЯТИЙ в программах всех уровней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2083" y="6190412"/>
              <a:ext cx="9845269" cy="881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развитие инновационных площадок в муниципальном образовании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82586" y="3067280"/>
              <a:ext cx="8977863" cy="96010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развитие материально-технической базы предприятий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030608" y="497409"/>
            <a:ext cx="4357815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«НАУКА»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6073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088" y="1252749"/>
            <a:ext cx="7230238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17180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17575" y="599102"/>
            <a:ext cx="725146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Повышение качества обслуживания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через развитие удобных сервисов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Картинки по запросу &quot;бердск система 112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635646"/>
            <a:ext cx="3764907" cy="2653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бердск цифровое эфирное телевещание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635646"/>
            <a:ext cx="371738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&quot;бердск кбу федеральная система город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610632"/>
            <a:ext cx="3578794" cy="2642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&quot;бердск кбу федеральная система город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40" r="-2222" b="-20768"/>
          <a:stretch/>
        </p:blipFill>
        <p:spPr bwMode="auto">
          <a:xfrm>
            <a:off x="539552" y="1635646"/>
            <a:ext cx="4640129" cy="265325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4" name="Picture 10" descr="https://cdnimg.rg.ru/pril/article/145/86/73/6p_1_1000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90" r="-115"/>
          <a:stretch/>
        </p:blipFill>
        <p:spPr bwMode="auto">
          <a:xfrm>
            <a:off x="551956" y="1466152"/>
            <a:ext cx="8111984" cy="348186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6" name="Picture 12" descr="Картинки по запросу &quot;клик иконка png синий&quot;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75" y="170765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750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7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17575" y="599102"/>
            <a:ext cx="725146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Внедрение цифровых и автоматизированных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                                 систем управления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https://cdn-st1.rtr-vesti.ru/p/xw_15723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43" y="1342361"/>
            <a:ext cx="4439185" cy="2521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бердск энергосбережение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717" y="3435846"/>
            <a:ext cx="2532553" cy="1428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&quot;современное световое оборудование в подъездах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046956"/>
            <a:ext cx="3947592" cy="2763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573624" y="4587974"/>
            <a:ext cx="4570377" cy="4320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2000">
                <a:schemeClr val="bg1"/>
              </a:gs>
              <a:gs pos="9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Датчики движения для освещения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9542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Картинки по запросу &quot;энергоэффективный капремонт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262479"/>
            <a:ext cx="4197236" cy="3741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17575" y="599102"/>
            <a:ext cx="725146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Внедрение цифровых и автоматизированных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                                 систем управления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36170" y="3744831"/>
            <a:ext cx="5320368" cy="12508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endParaRPr lang="ru-RU" sz="2000" b="1" cap="all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Энергосервисный контракт 2015 – 2019:</a:t>
            </a:r>
          </a:p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Экономия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составила 16,8 млн. руб.,</a:t>
            </a:r>
          </a:p>
          <a:p>
            <a:pPr algn="ctr"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том числе в 2019 году - 4,2 млн. руб.</a:t>
            </a:r>
          </a:p>
          <a:p>
            <a:pPr>
              <a:spcBef>
                <a:spcPct val="0"/>
              </a:spcBef>
            </a:pP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4" name="Picture 6" descr="Картинки по запросу &quot;энергоэффективный капремонт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834" y="1288208"/>
            <a:ext cx="3629128" cy="2237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157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180" y="2553825"/>
            <a:ext cx="3835916" cy="2475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981370" y="545344"/>
            <a:ext cx="7251460" cy="6582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Повышение качества обслуживания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через развитие удобных сервисов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6" name="Picture 4" descr="Картинки по запросу &quot;бердск госуслуги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44" y="1338514"/>
            <a:ext cx="4365015" cy="2531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¼ÑÑ Ð¼Ð¾Ð¸ Ð´Ð¾ÐºÑÐ¼ÐµÐ½ÑÑ Ð±ÐµÑÐ´ÑÐº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419" y="4245706"/>
            <a:ext cx="1955439" cy="79798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2" descr="ÐÐ°ÑÑÐ¸Ð½ÐºÐ¸ Ð¿Ð¾ Ð·Ð°Ð¿ÑÐ¾ÑÑ Ð±ÐµÑÐ´ÑÐº Ð¼Ð¾Ð¸ Ð´Ð¾ÐºÑÐ¼ÐµÐ½ÑÑ Ð´Ð»Ñ Ð±Ð¸Ð·Ð½ÐµÑÐ°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912" y="4118321"/>
            <a:ext cx="2515674" cy="911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148064" y="1884536"/>
            <a:ext cx="4304146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Оказано 8 299 услуг для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СМиСП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37225" y="1269424"/>
            <a:ext cx="4499834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Соглашение с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мфц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нсо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– 46 услуг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6464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80749"/>
            <a:ext cx="7128792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10736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938283" y="546732"/>
            <a:ext cx="725146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Электронная витрина предприятий города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бердска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956" y="1161784"/>
            <a:ext cx="7587375" cy="39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Картинки по запросу &quot;клик иконка png синий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98759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5647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4" y="6254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4" y="7778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76324" y="9302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228724" y="1082676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775" y="777876"/>
            <a:ext cx="7889727" cy="4245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1793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2582" y="1226092"/>
            <a:ext cx="3953682" cy="32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94571" y="573597"/>
            <a:ext cx="7839272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Внедрение новых технологий в образовательном процессе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999" y="1226092"/>
            <a:ext cx="4781017" cy="32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35" name="Picture 19" descr="Картинки по запросу &quot;клик синий png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75" y="1563638"/>
            <a:ext cx="1169169" cy="11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73136" y="4613907"/>
            <a:ext cx="8693128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1000">
                <a:schemeClr val="bg1"/>
              </a:gs>
              <a:gs pos="9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повышение квалификации не менее 34% работников образования 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326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94818E-6 L 0.1342 0.11351 C 0.1625 0.13942 0.20451 0.15392 0.24843 0.15392 C 0.29861 0.15392 0.33854 0.13942 0.36684 0.11351 L 0.50121 -3.94818E-6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76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94571" y="573597"/>
            <a:ext cx="7839272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Внедрение новых технологий в образовательном процессе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220" name="Picture 4" descr="Картинки по запросу &quot;бердск онлайн дневник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521" y="3649505"/>
            <a:ext cx="2812303" cy="1370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971968"/>
            <a:ext cx="5338419" cy="282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Картинки по запросу &quot;электронная карта школьника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4828" y="2039375"/>
            <a:ext cx="3923590" cy="3046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Картинки по запросу &quot;бердск сетевая дистанционная школа&quot;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339" y="1226092"/>
            <a:ext cx="3364632" cy="86744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15041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7632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22872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8825" y="3438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«ЦИФРОВАЯ ЭКОНОМИКА»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Картинки по запросу &quot;бердск wifi в городском парке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65" y="1420418"/>
            <a:ext cx="4231448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94571" y="573597"/>
            <a:ext cx="7839272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Внедрение новых технологий в образовательном процессе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624" y="1535044"/>
            <a:ext cx="4493922" cy="3011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4371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1504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19179" y="1419622"/>
            <a:ext cx="8715633" cy="3168352"/>
            <a:chOff x="431845" y="1531109"/>
            <a:chExt cx="9441934" cy="4224469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531109"/>
              <a:ext cx="8307371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повысить до 50% долю работы электронных сервисов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 области ЖКХ для бердчан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5" y="4699461"/>
              <a:ext cx="9441932" cy="105611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расширить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перечень предоставляемых муниципальных услуг на базе многофункционального центра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начать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подготовку к реализации в городе Бердске </a:t>
              </a:r>
            </a:p>
            <a:p>
              <a:pPr algn="r">
                <a:spcBef>
                  <a:spcPct val="0"/>
                </a:spcBef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проекта «Умный город» 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800201" y="479173"/>
            <a:ext cx="6588223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ЦИФРОВАЯ ЭКОНОМИКА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363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9029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7329" y="987574"/>
            <a:ext cx="9087942" cy="4117831"/>
            <a:chOff x="55967" y="1531109"/>
            <a:chExt cx="9845269" cy="5490441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531109"/>
              <a:ext cx="8307371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целях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создания системы продвижения и позиционирования продукции предприятий внедрить проект Электронная витрина 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5" y="4699461"/>
              <a:ext cx="9441932" cy="105611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 соглашение с МФЦ включить технологические схемы по всем муниципальным услугам города Бердска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5967" y="6139621"/>
              <a:ext cx="9845269" cy="8819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</a:pPr>
              <a:endPara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внедрение современных цифровых технологий в основные образовательные программы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расширить перечень предоставляемых муниципальных услуг на базе многофункционального центра</a:t>
              </a: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800201" y="488891"/>
            <a:ext cx="6588223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ЦИФРОВАЯ ЭКОНОМИКА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0111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503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«ПРЕДПРИНИМАТЕЛЬСТВО»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6929" y="916727"/>
            <a:ext cx="7848871" cy="4178226"/>
            <a:chOff x="539552" y="699542"/>
            <a:chExt cx="7848871" cy="4178226"/>
          </a:xfrm>
        </p:grpSpPr>
        <p:graphicFrame>
          <p:nvGraphicFramePr>
            <p:cNvPr id="24" name="Диаграмма 23"/>
            <p:cNvGraphicFramePr/>
            <p:nvPr>
              <p:extLst>
                <p:ext uri="{D42A27DB-BD31-4B8C-83A1-F6EECF244321}">
                  <p14:modId xmlns:p14="http://schemas.microsoft.com/office/powerpoint/2010/main" val="2908010546"/>
                </p:ext>
              </p:extLst>
            </p:nvPr>
          </p:nvGraphicFramePr>
          <p:xfrm>
            <a:off x="539552" y="777876"/>
            <a:ext cx="7848871" cy="40998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Прямоугольник 24"/>
            <p:cNvSpPr/>
            <p:nvPr/>
          </p:nvSpPr>
          <p:spPr>
            <a:xfrm>
              <a:off x="3141885" y="699542"/>
              <a:ext cx="286347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Общего выпуска валового </a:t>
              </a:r>
              <a:endParaRPr lang="ru-RU" sz="2000" b="1" dirty="0" smtClean="0">
                <a:solidFill>
                  <a:schemeClr val="tx2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20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городского </a:t>
              </a:r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продукта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796136" y="1444524"/>
              <a:ext cx="235928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Численности занятых в экономике города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659645" y="3235810"/>
              <a:ext cx="263227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Поступлений в бюджеты </a:t>
              </a:r>
            </a:p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всех уровней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41375" y="4443958"/>
              <a:ext cx="44644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Выпуска промышленного производства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39367" y="3235811"/>
              <a:ext cx="2154757" cy="1015663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Объема </a:t>
              </a:r>
            </a:p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потребительского </a:t>
              </a:r>
            </a:p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рынка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069975" y="1706651"/>
              <a:ext cx="1906291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Общего объема </a:t>
              </a:r>
            </a:p>
            <a:p>
              <a:pPr algn="ctr"/>
              <a:r>
                <a:rPr lang="ru-RU" sz="20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инвестиций</a:t>
              </a:r>
            </a:p>
          </p:txBody>
        </p:sp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069975" y="7778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63688" y="573597"/>
            <a:ext cx="5461605" cy="3431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Малое и среднее предпринимательство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3216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31" y="1092474"/>
            <a:ext cx="718185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748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и по запросу &quot;бердск единый день приема представителей бизнеса&quot;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808" y="1618497"/>
            <a:ext cx="4118949" cy="2897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4573624" y="4166002"/>
            <a:ext cx="4822912" cy="5659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100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Единый день приема - ежемесячно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 descr="https://xn--90aifddrld7a.xn--p1ai/upload/medialibrary/262/2000863%5b1%5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01" y="1618499"/>
            <a:ext cx="4481645" cy="2989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84111" y="4166003"/>
            <a:ext cx="4586035" cy="5659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000">
                <a:schemeClr val="bg1"/>
              </a:gs>
              <a:gs pos="87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10 семинаров – 332 участника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503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«ПРЕДПРИНИМАТЕЛЬСТВО»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50467" y="617982"/>
            <a:ext cx="5677629" cy="6552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Система поддержки предпринимателей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Picture 4" descr="Картинки по запросу &quot;имущественная и финансовая бизнеса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73" y="1591068"/>
            <a:ext cx="4565306" cy="304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\\srv-adm\Doc\УПРАВЛЕНИЕ ЭКОНОМИЧЕСКОГО РАЗВИТИЯ\Zasseeva\ФОТО\2019\Для презентации\predprinimateli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7056" y="1544986"/>
            <a:ext cx="4208451" cy="304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79346" y="4132660"/>
            <a:ext cx="4461785" cy="5659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000">
                <a:schemeClr val="bg1"/>
              </a:gs>
              <a:gs pos="87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124 консультации для бизнеса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41363" y="4132660"/>
            <a:ext cx="5184576" cy="9260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700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Имущественная поддержка - 22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СМИсп</a:t>
            </a:r>
            <a:endParaRPr lang="ru-RU" sz="2000" b="1" cap="all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Финансовая поддержка - 28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смисп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на общую сумму 101,4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млн.руб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085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1" y="4767264"/>
            <a:ext cx="21336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BAC990-8E11-4755-AA6A-F7ECD264FC8D}" type="slidenum">
              <a:rPr lang="ru-RU" altLang="ru-RU" smtClean="0">
                <a:latin typeface="Arial" pitchFamily="34" charset="0"/>
              </a:rPr>
              <a:pPr/>
              <a:t>7</a:t>
            </a:fld>
            <a:endParaRPr lang="ru-RU" altLang="ru-RU" smtClean="0">
              <a:latin typeface="Arial" pitchFamily="34" charset="0"/>
            </a:endParaRPr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53835" y="2089544"/>
            <a:ext cx="2118038" cy="486054"/>
          </a:xfrm>
          <a:prstGeom prst="bracketPair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987425" indent="-7207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62560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203358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441575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849563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067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7639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2211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6783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285720" y="2143122"/>
            <a:ext cx="1797050" cy="3462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2014 год</a:t>
            </a: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Двойные круглые скобки 13"/>
          <p:cNvSpPr/>
          <p:nvPr/>
        </p:nvSpPr>
        <p:spPr>
          <a:xfrm>
            <a:off x="153835" y="1393023"/>
            <a:ext cx="2122868" cy="486054"/>
          </a:xfrm>
          <a:prstGeom prst="bracketPai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987425" indent="-7207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62560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203358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441575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849563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067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7639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2211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6783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285721" y="1446602"/>
            <a:ext cx="1751012" cy="3462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2012 год</a:t>
            </a: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Двойные круглые скобки 15"/>
          <p:cNvSpPr/>
          <p:nvPr/>
        </p:nvSpPr>
        <p:spPr>
          <a:xfrm>
            <a:off x="153835" y="2786064"/>
            <a:ext cx="2139554" cy="486054"/>
          </a:xfrm>
          <a:prstGeom prst="bracketPair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987425" indent="-7207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62560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203358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441575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849563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067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7639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2211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6783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>
            <a:off x="289689" y="2839643"/>
            <a:ext cx="1789112" cy="3462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2019 </a:t>
            </a: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год</a:t>
            </a: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Двойные круглые скобки 17"/>
          <p:cNvSpPr/>
          <p:nvPr/>
        </p:nvSpPr>
        <p:spPr>
          <a:xfrm>
            <a:off x="153835" y="3536163"/>
            <a:ext cx="2139554" cy="486054"/>
          </a:xfrm>
          <a:prstGeom prst="bracketPair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987425" indent="-7207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62560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203358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441575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849563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067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7639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2211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678363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308806" y="3589742"/>
            <a:ext cx="1812925" cy="3462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2024 </a:t>
            </a: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год</a:t>
            </a: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34" descr="\\SRV-ADM\Doc\BadrinaYO\Мои документы\300-летие\СТЕНДЫ\справа\стенд 5 УРОВЕНЬ ЖИЗНИ НАСЕЛЕНИЯ\фото\новорожд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241" y="934939"/>
            <a:ext cx="6449435" cy="3973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46"/>
          <p:cNvSpPr>
            <a:spLocks noChangeArrowheads="1"/>
          </p:cNvSpPr>
          <p:nvPr/>
        </p:nvSpPr>
        <p:spPr bwMode="auto">
          <a:xfrm>
            <a:off x="1538632" y="3291847"/>
            <a:ext cx="1833563" cy="3830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- 129 человек</a:t>
            </a:r>
          </a:p>
        </p:txBody>
      </p:sp>
      <p:sp>
        <p:nvSpPr>
          <p:cNvPr id="24" name="TextBox 46"/>
          <p:cNvSpPr>
            <a:spLocks noChangeArrowheads="1"/>
          </p:cNvSpPr>
          <p:nvPr/>
        </p:nvSpPr>
        <p:spPr bwMode="auto">
          <a:xfrm>
            <a:off x="1568529" y="2594522"/>
            <a:ext cx="1833563" cy="3830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- 266 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человек</a:t>
            </a:r>
          </a:p>
        </p:txBody>
      </p:sp>
      <p:sp>
        <p:nvSpPr>
          <p:cNvPr id="25" name="TextBox 46"/>
          <p:cNvSpPr>
            <a:spLocks noChangeArrowheads="1"/>
          </p:cNvSpPr>
          <p:nvPr/>
        </p:nvSpPr>
        <p:spPr bwMode="auto">
          <a:xfrm>
            <a:off x="1568529" y="1841497"/>
            <a:ext cx="1833563" cy="3830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+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273 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человека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4572" y="3272118"/>
            <a:ext cx="844061" cy="211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94572" y="1841497"/>
            <a:ext cx="844061" cy="211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4571" y="2531929"/>
            <a:ext cx="844061" cy="211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23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4105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5036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«ПРЕДПРИНИМАТЕЛЬСТВО»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21190" y="587566"/>
            <a:ext cx="7732740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35 </a:t>
            </a:r>
            <a:r>
              <a:rPr 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Конгрессно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-выставочных мероприятий – 896 участников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20" name="Picture 8" descr="\\srv-adm\Doc\УПРАВЛЕНИЕ ЭКОНОМИЧЕСКОГО РАЗВИТИЯ\Zasseeva\ФОТО\2019\Сиббиофарм\DSC0610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130" y="1385610"/>
            <a:ext cx="2450161" cy="2885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\\srv-adm\Doc\УПРАВЛЕНИЕ ЭКОНОМИЧЕСКОГО РАЗВИТИЯ\Zasseeva\ФОТО\2019\Виртекс\IMG-20190201-WA001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4"/>
          <a:stretch/>
        </p:blipFill>
        <p:spPr bwMode="auto">
          <a:xfrm>
            <a:off x="2826651" y="1275606"/>
            <a:ext cx="3727291" cy="2995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Картинки по запросу &quot;бердск нотис выставка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3026" y="1385610"/>
            <a:ext cx="2238593" cy="2885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25194" y="4480877"/>
            <a:ext cx="8064896" cy="529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9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Образовательный проект «школа торговли: выход в сеть»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461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34386"/>
            <a:ext cx="7632848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00201" y="488891"/>
            <a:ext cx="6588223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ПРЕДПРИНИМАТЕЛЬСТВО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1131590"/>
            <a:ext cx="9144000" cy="3996277"/>
            <a:chOff x="0" y="1131590"/>
            <a:chExt cx="9144000" cy="399627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899592" y="1131590"/>
              <a:ext cx="8244408" cy="1872208"/>
              <a:chOff x="955471" y="1723130"/>
              <a:chExt cx="8931441" cy="2496278"/>
            </a:xfrm>
            <a:gradFill>
              <a:gsLst>
                <a:gs pos="91000">
                  <a:schemeClr val="bg1"/>
                </a:gs>
                <a:gs pos="50000">
                  <a:schemeClr val="bg1">
                    <a:alpha val="5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</a:gradFill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1410390" y="1723130"/>
                <a:ext cx="8463390" cy="96010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bg1"/>
                  </a:gs>
                  <a:gs pos="7000">
                    <a:schemeClr val="bg1">
                      <a:alpha val="54000"/>
                    </a:schemeClr>
                  </a:gs>
                  <a:gs pos="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</p:spPr>
            <p:txBody>
              <a:bodyPr tIns="0" bIns="0" anchor="ctr"/>
              <a:lstStyle/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продолжить необходимые меры по поддержке БИЗНЕСА </a:t>
                </a:r>
              </a:p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на всех уровнях и этапах развития</a:t>
                </a: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955471" y="3067280"/>
                <a:ext cx="8931441" cy="11521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bg1"/>
                  </a:gs>
                  <a:gs pos="7000">
                    <a:schemeClr val="bg1">
                      <a:alpha val="54000"/>
                    </a:schemeClr>
                  </a:gs>
                  <a:gs pos="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</p:spPr>
            <p:txBody>
              <a:bodyPr tIns="0" bIns="0" anchor="ctr"/>
              <a:lstStyle/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совершенствование нормативно-правового регулирования системы закупок у </a:t>
                </a:r>
                <a:r>
                  <a:rPr lang="ru-RU" sz="2000" b="1" cap="all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смИсп</a:t>
                </a: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, включая </a:t>
                </a:r>
                <a:r>
                  <a:rPr lang="ru-RU" sz="2000" b="1" cap="all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ип</a:t>
                </a:r>
                <a:endPara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6" name="Скругленный прямоугольник 15"/>
            <p:cNvSpPr/>
            <p:nvPr/>
          </p:nvSpPr>
          <p:spPr>
            <a:xfrm>
              <a:off x="539552" y="3299514"/>
              <a:ext cx="8587719" cy="7123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модернизация системы поддержки экспортёров, являющихся субъектами </a:t>
              </a:r>
              <a:r>
                <a:rPr lang="ru-RU" sz="2000" b="1" cap="all" dirty="0" err="1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МиСП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, включая ИП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0" y="4263771"/>
              <a:ext cx="9123072" cy="8640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создание цифровой платформы, ориентированной на поддержку производственной и сбытовой деятельности субъектов </a:t>
              </a: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МСП, включая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ИП</a:t>
              </a:r>
            </a:p>
          </p:txBody>
        </p:sp>
      </p:grp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38026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70" y="1185689"/>
            <a:ext cx="7038473" cy="275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460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30379" y="789070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24" y="1076325"/>
            <a:ext cx="3956333" cy="3842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58825" y="35036"/>
            <a:ext cx="7629599" cy="664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МЕЖДУНАРОДНАЯ КООПЕРАЦИЯ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ЭКСПОРТ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5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24-конечная звезда 1"/>
          <p:cNvSpPr/>
          <p:nvPr/>
        </p:nvSpPr>
        <p:spPr>
          <a:xfrm>
            <a:off x="39915" y="916803"/>
            <a:ext cx="4149957" cy="4114414"/>
          </a:xfrm>
          <a:prstGeom prst="star24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ЭКСПОРТ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75539" y="987574"/>
            <a:ext cx="4868461" cy="5947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11 ЭКСПОРТНО-ОРИЕНТИРОВАННЫХ </a:t>
            </a:r>
          </a:p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     предприятий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3624" y="1851670"/>
            <a:ext cx="4720995" cy="6225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7,4% </a:t>
            </a: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доля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ОТГРУЖЕННОЙ НА ЭКСПОРТ   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ПРОМЫШЛЕННОЙ продукции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4338" name="Picture 2" descr="Картинки по запросу &quot;бердск проманалитприбор экомер гахоанализаторы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515" y="2711950"/>
            <a:ext cx="2700507" cy="2185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Картинки по запросу &quot;бердск харменс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" descr="https://static.wixstatic.com/media/d4bfc9_66c08512fc1b42adbf21a540f7bbe38c~mv2.jpg/v1/fill/w_980,h_408,al_c,q_85,usm_0.66_1.00_0.01/d4bfc9_66c08512fc1b42adbf21a540f7bbe38c~mv2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&quot;бердск харменс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8"/>
          <a:stretch/>
        </p:blipFill>
        <p:spPr bwMode="auto">
          <a:xfrm>
            <a:off x="5347557" y="2705997"/>
            <a:ext cx="2712465" cy="218524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Картинки по запросу &quot;бердск сиббиофарм ферменты добавки&quot;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37" b="-13937"/>
          <a:stretch/>
        </p:blipFill>
        <p:spPr bwMode="auto">
          <a:xfrm>
            <a:off x="5347557" y="2705997"/>
            <a:ext cx="2700507" cy="218524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Картинки по запросу &quot;бердск убертюре&quot;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9755" y="2711949"/>
            <a:ext cx="2730267" cy="2207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&quot;бердск шоколадная страна&quot;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9755" y="2711950"/>
            <a:ext cx="2718309" cy="2207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&quot;бердск абис&quot;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2516" y="2692705"/>
            <a:ext cx="2700508" cy="2226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&quot;бердск лаборатория современного здоровья&quot;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758" y="2692705"/>
            <a:ext cx="2767067" cy="2226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Картинки по запросу &quot;бердск нотис&quot;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758" y="2692705"/>
            <a:ext cx="2771170" cy="2259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22.userapi.com/c625623/v625623579/482ce/HvHR_ClbqKo.jp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2"/>
          <a:stretch/>
        </p:blipFill>
        <p:spPr bwMode="auto">
          <a:xfrm>
            <a:off x="5329755" y="2694065"/>
            <a:ext cx="2718309" cy="225784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46" name="Picture 22" descr="Картинки по запросу &quot;бердск элизиум&quot;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758" y="2661725"/>
            <a:ext cx="2798508" cy="231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intmash.ru/local/templates/intmash_new/images/whitebox.pn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886" r="-69248" b="-2348"/>
          <a:stretch/>
        </p:blipFill>
        <p:spPr bwMode="auto">
          <a:xfrm>
            <a:off x="5307505" y="2684089"/>
            <a:ext cx="2801761" cy="234712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Картинки по запросу &quot;бердск виртекс продукция&quot;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8" r="-3077"/>
          <a:stretch/>
        </p:blipFill>
        <p:spPr bwMode="auto">
          <a:xfrm>
            <a:off x="5329754" y="2661725"/>
            <a:ext cx="2779511" cy="234536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49221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5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5036"/>
            <a:ext cx="7629599" cy="664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МЕЖДУНАРОДНАЯ КООПЕРАЦИЯ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ЭКСПОРТ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27584" y="841276"/>
            <a:ext cx="7560840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ПРОГРАММА РЕИНДУСТРИАЛИЗАЦИИ ЭКОНОМИКИ  </a:t>
            </a:r>
          </a:p>
          <a:p>
            <a:pPr>
              <a:spcBef>
                <a:spcPct val="0"/>
              </a:spcBef>
            </a:pP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Новосибирской ОБЛАСТИ до 2025 года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5045" y="1847553"/>
            <a:ext cx="4370295" cy="2689887"/>
            <a:chOff x="151324" y="1986144"/>
            <a:chExt cx="4370295" cy="2689887"/>
          </a:xfrm>
        </p:grpSpPr>
        <p:pic>
          <p:nvPicPr>
            <p:cNvPr id="2050" name="Picture 2" descr="\\srv-adm\Doc\УПРАВЛЕНИЕ ЭКОНОМИЧЕСКОГО РАЗВИТИЯ\Zasseeva\ФОТО\2019\Сиббиофарм\002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29"/>
            <a:stretch/>
          </p:blipFill>
          <p:spPr bwMode="auto">
            <a:xfrm>
              <a:off x="151324" y="2011735"/>
              <a:ext cx="4364016" cy="26642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ÐÐ°ÑÑÐ¸Ð½ÐºÐ¸ Ð¿Ð¾ Ð·Ð°Ð¿ÑÐ¾ÑÑ ÑÐ¸Ð±Ð±Ð¸Ð¾ÑÐ°ÑÐ¼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064" y="1986144"/>
              <a:ext cx="1187555" cy="10081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756394" y="1846831"/>
            <a:ext cx="4260455" cy="2664296"/>
            <a:chOff x="4745761" y="1995686"/>
            <a:chExt cx="4260455" cy="2664296"/>
          </a:xfrm>
        </p:grpSpPr>
        <p:pic>
          <p:nvPicPr>
            <p:cNvPr id="2051" name="Picture 3" descr="\\srv-adm\Doc\УПРАВЛЕНИЕ ЭКОНОМИЧЕСКОГО РАЗВИТИЯ\Zasseeva\ФОТО\2019\БЭМЗ\IMG_6400 (1)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63386" y="1995686"/>
              <a:ext cx="4242830" cy="26642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90" t="9439" r="2862" b="22928"/>
            <a:stretch/>
          </p:blipFill>
          <p:spPr bwMode="auto">
            <a:xfrm>
              <a:off x="4745761" y="1996408"/>
              <a:ext cx="1373119" cy="10081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Скругленный прямоугольник 18"/>
          <p:cNvSpPr/>
          <p:nvPr/>
        </p:nvSpPr>
        <p:spPr>
          <a:xfrm>
            <a:off x="39355" y="4371950"/>
            <a:ext cx="4289445" cy="7715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100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Импортозамещающее </a:t>
            </a:r>
          </a:p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промышленное производство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56394" y="4371950"/>
            <a:ext cx="4568134" cy="7715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8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оборудование для металлургии </a:t>
            </a:r>
          </a:p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 машиностроительства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4782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8825" y="35036"/>
            <a:ext cx="7629599" cy="664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МЕЖДУНАРОДНАЯ КООПЕРАЦИЯ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ЭКСПОРТ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358231" y="811887"/>
            <a:ext cx="6797394" cy="4372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Развитие юго – восточной промышленной зоны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1419622"/>
            <a:ext cx="5696669" cy="3546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4712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31504"/>
            <a:ext cx="7632848" cy="596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«МЕЖДУНАРОДНАЯ КООПЕРАЦИЯ И ЭКСПОРТ»</a:t>
            </a:r>
          </a:p>
        </p:txBody>
      </p:sp>
      <p:pic>
        <p:nvPicPr>
          <p:cNvPr id="1026" name="Picture 2" descr="https://berdsk.me/images/57080/7fa1d9a81e23b08afeeb6e2167cb42b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538" y="996352"/>
            <a:ext cx="4205566" cy="3015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Картинки по запросу &quot;бердск новосибирская агломерация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996353"/>
            <a:ext cx="4037710" cy="366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059832" y="2725679"/>
            <a:ext cx="504056" cy="2070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Картинки по запросу &quot;бердск реконструкция железнодорожного вокзала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157" y="2139702"/>
            <a:ext cx="422938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982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5576" y="22179"/>
            <a:ext cx="7651006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5496" y="1347615"/>
            <a:ext cx="9000999" cy="3542649"/>
            <a:chOff x="6234" y="1685527"/>
            <a:chExt cx="9517056" cy="3798524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942338" y="1685527"/>
              <a:ext cx="8580952" cy="8485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содействие развитию экспортных предприятий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и организованных форм потребительского рынка города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234" y="4542256"/>
              <a:ext cx="9517056" cy="9417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разработка проектно-сметной документации по реконструкции транспортной развязки в районе железнодорожного вокзала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endPara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389833" y="2659126"/>
            <a:ext cx="8640960" cy="86409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Использование механизмов муниципальной и государственной поддержки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506141"/>
            <a:ext cx="5778798" cy="664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МЕЖДУНАРОДНАЯ КООПЕРАЦИЯ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ЭКСПОРТ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85379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47614"/>
            <a:ext cx="671934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82321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Изображение 6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885" y="699542"/>
            <a:ext cx="3057525" cy="4086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зображение 6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797154"/>
            <a:ext cx="3019425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\\srv-adm\Doc\ПРЕСС-ЦЕНТР\ФОТО\ФОТО 2019\СУББОТНИК 2019\IMG_836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699542"/>
            <a:ext cx="6350738" cy="4233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rv-adm\Doc\ПРЕСС-ЦЕНТР\ФОТО\ФОТО 2019\СУББОТНИК 2019\25.04.19\IMG_885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699541"/>
            <a:ext cx="6350738" cy="4233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srv-adm\Doc\ПРЕСС-ЦЕНТР\ФОТО\ФОТО 2019\СУББОТНИК 2019\ТОСЫ\Вложение 3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699542"/>
            <a:ext cx="6350738" cy="4276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8582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0426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77" y="1491630"/>
            <a:ext cx="432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996595" y="4640584"/>
            <a:ext cx="4806396" cy="396044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детский </a:t>
            </a: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сад </a:t>
            </a: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«ДЕЛЬФИН» на 220 </a:t>
            </a: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мест 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8425" y="610009"/>
            <a:ext cx="6062737" cy="6124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6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Обеспечение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доступности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образовательных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учреждений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Картинки по запросу &quot;детский сад дельфин бердск открытие&quot;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485661"/>
            <a:ext cx="4255468" cy="2885969"/>
          </a:xfrm>
          <a:prstGeom prst="round2DiagRect">
            <a:avLst>
              <a:gd name="adj1" fmla="val 16667"/>
              <a:gd name="adj2" fmla="val 8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14109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53571" y="555526"/>
            <a:ext cx="6022685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Проблема обрушения береговой зоны</a:t>
            </a:r>
            <a:endParaRPr 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6" name="Picture 2" descr="ÐÐ°ÑÑÐ¸Ð½ÐºÐ¸ Ð¿Ð¾ Ð·Ð°Ð¿ÑÐ¾ÑÑ Ð±ÐµÑÐ´ÑÐº Ð²ÑÑÐ¾ÐºÐ¸Ðµ Ð±ÐµÑÐµÐ³Ð°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513330"/>
            <a:ext cx="4478828" cy="3186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ед Мазай с зайцами победил на фестивале песчаных скульптур в Бердск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884379"/>
            <a:ext cx="2662511" cy="1913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Дед Мазай с зайцами победил на фестивале песчаных скульптур в Бердск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177" y="3106516"/>
            <a:ext cx="2666503" cy="178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0679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Картинки по запросу &quot;бердск берегообрушение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183" y="1446847"/>
            <a:ext cx="4414209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71600" y="677672"/>
            <a:ext cx="7272808" cy="4320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Запроектированы берегоукрепительные сооружения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2" name="Picture 4" descr="Картинки по запросу &quot;бердск берегоукрепительные сооружения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447691"/>
            <a:ext cx="4700314" cy="333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2584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Картинки по запросу &quot;бердск водопровод  в речкуновской зоне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22" y="1611142"/>
            <a:ext cx="4412882" cy="2981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571094" y="711076"/>
            <a:ext cx="6264696" cy="4320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Повышение качества питьевой воды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8" name="Picture 6" descr="Картинки по запросу &quot;бердск водопровод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7486" y="1611140"/>
            <a:ext cx="4093544" cy="2976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srv-adm\Doc\УПРАВЛЕНИЕ ЭКОНОМИЧЕСКОГО РАЗВИТИЯ\Zasseeva\ФОТО\2019\КБУ\Водоснабжение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2" y="1546138"/>
            <a:ext cx="4149080" cy="311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254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Картинки по запросу &quot;бердск вывоз ТКО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246" y="1635646"/>
            <a:ext cx="4341756" cy="2713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433086" y="711076"/>
            <a:ext cx="6264696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Система обращения с отходами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220" name="Picture 4" descr="Картинки по запросу &quot;бердск сортировка мусора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619324"/>
            <a:ext cx="3639481" cy="2729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2770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433086" y="511795"/>
            <a:ext cx="6264696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Выполнение природоохранных мероприятий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4" name="Picture 4" descr="Картинки по запросу &quot;замер выбросов предприятий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73" y="1491630"/>
            <a:ext cx="3078577" cy="3401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&quot;контроль выбросов предприятий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362" y="1203597"/>
            <a:ext cx="2317822" cy="1403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раздельный сбор производственных отходов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539" y="2234066"/>
            <a:ext cx="4706888" cy="265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491880" y="1203598"/>
            <a:ext cx="5751932" cy="726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800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26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↓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9,8% - Снижение выбросов загрязняющих веществ в воздух 2019 / 2018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5077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2444" y="34386"/>
            <a:ext cx="7645980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19672" y="539985"/>
            <a:ext cx="6264696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Всероссийские экологические акции</a:t>
            </a:r>
            <a:endParaRPr lang="ru-RU" altLang="ru-RU" sz="20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 descr="\\srv-adm\Doc\УПРАВЛЕНИЕ ЭКОНОМИЧЕСКОГО РАЗВИТИЯ\Zasseeva\ФОТО\2019\ОДМ\Волонтеры - очистка берегов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57" y="1203598"/>
            <a:ext cx="4269722" cy="2526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бердск посадка леса акция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433" y="1203598"/>
            <a:ext cx="4434885" cy="2944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&quot;бердск программа защиты байкала&quot;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4020" y="2706028"/>
            <a:ext cx="3048000" cy="1683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6457" y="4531674"/>
            <a:ext cx="9013823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Запланировано строительство мусороперерабатывающего завода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30791" y="1203599"/>
            <a:ext cx="2772134" cy="3600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500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дни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посадки леса</a:t>
            </a:r>
            <a:endParaRPr lang="ru-RU" altLang="ru-RU" sz="20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699" y="3435305"/>
            <a:ext cx="2134862" cy="2948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Вода России </a:t>
            </a:r>
            <a:endParaRPr lang="ru-RU" altLang="ru-RU" sz="20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83768" y="4148362"/>
            <a:ext cx="2412268" cy="2683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4000">
                <a:schemeClr val="bg1"/>
              </a:gs>
              <a:gs pos="93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защита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Байкала</a:t>
            </a:r>
            <a:endParaRPr lang="ru-RU" altLang="ru-RU" sz="20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057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64490" y="31504"/>
            <a:ext cx="7623934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488891"/>
            <a:ext cx="4824536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36120" y="1488595"/>
            <a:ext cx="8715631" cy="3030405"/>
            <a:chOff x="336120" y="1488595"/>
            <a:chExt cx="8715631" cy="303040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36120" y="1488595"/>
              <a:ext cx="8715631" cy="3030405"/>
              <a:chOff x="431848" y="1531109"/>
              <a:chExt cx="9441932" cy="4040540"/>
            </a:xfrm>
            <a:gradFill>
              <a:gsLst>
                <a:gs pos="91000">
                  <a:schemeClr val="bg1"/>
                </a:gs>
                <a:gs pos="50000">
                  <a:schemeClr val="bg1">
                    <a:alpha val="5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</a:gradFill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1410390" y="1531109"/>
                <a:ext cx="8463390" cy="11521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bg1"/>
                  </a:gs>
                  <a:gs pos="7000">
                    <a:schemeClr val="bg1">
                      <a:alpha val="54000"/>
                    </a:schemeClr>
                  </a:gs>
                  <a:gs pos="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</p:spPr>
            <p:txBody>
              <a:bodyPr tIns="0" bIns="0" anchor="ctr"/>
              <a:lstStyle/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повысить эффективность реализации федерального закона об отходах производства и потребления</a:t>
                </a: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431848" y="4515532"/>
                <a:ext cx="9441932" cy="105611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bg1"/>
                  </a:gs>
                  <a:gs pos="7000">
                    <a:schemeClr val="bg1">
                      <a:alpha val="54000"/>
                    </a:schemeClr>
                  </a:gs>
                  <a:gs pos="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</p:spPr>
            <p:txBody>
              <a:bodyPr tIns="0" bIns="0" anchor="ctr"/>
              <a:lstStyle/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endParaRPr lang="ru-RU" alt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895915" y="3067280"/>
                <a:ext cx="8977863" cy="11521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bg1"/>
                  </a:gs>
                  <a:gs pos="7000">
                    <a:schemeClr val="bg1">
                      <a:alpha val="54000"/>
                    </a:schemeClr>
                  </a:gs>
                  <a:gs pos="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</p:spPr>
            <p:txBody>
              <a:bodyPr tIns="0" bIns="0" anchor="ctr"/>
              <a:lstStyle/>
              <a:p>
                <a:pPr algn="r">
                  <a:spcBef>
                    <a:spcPct val="0"/>
                  </a:spcBef>
                  <a:buFont typeface="Arial" charset="0"/>
                  <a:buNone/>
                </a:pPr>
                <a:r>
                  <a:rPr lang="ru-RU" sz="2000" b="1" cap="all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проработать вопрос скорейшей реализации проекта берегоукрепления в Бердске</a:t>
                </a: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527368" y="3460612"/>
              <a:ext cx="83529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endParaRPr 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pPr algn="r">
                <a:spcBef>
                  <a:spcPct val="0"/>
                </a:spcBef>
                <a:defRPr/>
              </a:pP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систематизировать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работу по ликвидации </a:t>
              </a:r>
              <a:r>
                <a:rPr lang="ru-RU" sz="2000" b="1" cap="all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несанционированных 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свалок</a:t>
              </a:r>
            </a:p>
          </p:txBody>
        </p:sp>
      </p:grp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85565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18868" y="1354832"/>
            <a:ext cx="8715631" cy="3089126"/>
            <a:chOff x="431847" y="1531109"/>
            <a:chExt cx="9441932" cy="4118834"/>
          </a:xfrm>
          <a:gradFill>
            <a:gsLst>
              <a:gs pos="91000">
                <a:schemeClr val="bg1"/>
              </a:gs>
              <a:gs pos="5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531109"/>
              <a:ext cx="8307371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 2020 году построить новые водозаборные сооружения в </a:t>
              </a:r>
              <a:r>
                <a:rPr lang="ru-RU" sz="2000" b="1" cap="all" dirty="0" err="1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Речкуновской</a:t>
              </a: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 зоне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593826"/>
              <a:ext cx="9441932" cy="105611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Приступить к строительству мусороперерабатывающего завода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продолжить участие в экологических акциях и субботниках всех уровней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4490" y="31504"/>
            <a:ext cx="7623934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63888" y="488891"/>
            <a:ext cx="4824536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«ЭКОЛОГИЯ»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7095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126749"/>
            <a:ext cx="7376240" cy="266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0514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8777" y="603386"/>
            <a:ext cx="3888432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2019 – год театра в России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99" y="92710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	</a:t>
            </a:r>
            <a:endParaRPr lang="ru-RU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8825" y="35560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«КУЛЬТУРА»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528" y="4053613"/>
            <a:ext cx="5865131" cy="936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2019 году Проведено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299 мероприятий  /   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       40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тысяч зрителей </a:t>
            </a:r>
          </a:p>
        </p:txBody>
      </p:sp>
      <p:pic>
        <p:nvPicPr>
          <p:cNvPr id="10242" name="Picture 2" descr="Картинки по запросу &quot;театр бердск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48" y="1289887"/>
            <a:ext cx="3924977" cy="2614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776106"/>
            <a:ext cx="3163395" cy="4213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006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890" y="1307962"/>
            <a:ext cx="4104456" cy="2992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3"/>
          <a:stretch/>
        </p:blipFill>
        <p:spPr bwMode="auto">
          <a:xfrm>
            <a:off x="252000" y="1307963"/>
            <a:ext cx="4320000" cy="2992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2316" y="3987771"/>
            <a:ext cx="7352012" cy="39604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85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ЧАСТНЫЙ детский </a:t>
            </a: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сад 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«КРИСТАЛЛИК» на </a:t>
            </a:r>
            <a:r>
              <a:rPr 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1</a:t>
            </a:r>
            <a:r>
              <a:rPr 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 мест             </a:t>
            </a:r>
            <a:endParaRPr lang="ru-RU" altLang="ru-RU" sz="2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40631" y="532166"/>
            <a:ext cx="6062737" cy="6124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6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Обеспечение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доступности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образовательных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учреждений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31504"/>
            <a:ext cx="7632848" cy="3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«ДЕМОГРАФИЯ»</a:t>
            </a:r>
          </a:p>
        </p:txBody>
      </p:sp>
      <p:sp>
        <p:nvSpPr>
          <p:cNvPr id="18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475657" y="4443958"/>
            <a:ext cx="6127712" cy="6005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Запроектирован Детский ясли - сад на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110 мест</a:t>
            </a:r>
          </a:p>
        </p:txBody>
      </p:sp>
    </p:spTree>
    <p:extLst>
      <p:ext uri="{BB962C8B-B14F-4D97-AF65-F5344CB8AC3E}">
        <p14:creationId xmlns:p14="http://schemas.microsoft.com/office/powerpoint/2010/main" val="123440445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11760" y="539985"/>
            <a:ext cx="3888432" cy="3871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2019 – год театра в России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\\srv-adm\Doc\ПРЕСС-ЦЕНТР\ФОТО\ФОТО 2019\0903 Масленица\IMG_621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37236"/>
            <a:ext cx="6017865" cy="386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бердск масленица 2019&quot;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37235"/>
            <a:ext cx="6017865" cy="386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rv-adm\Doc\ПРЕСС-ЦЕНТР\ФОТО\ФОТО 2019\Открытие Культурной Олимпиады\IMG_4192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37235"/>
            <a:ext cx="6017861" cy="386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rv-adm\Doc\ПРЕСС-ЦЕНТР\ФОТО\ФОТО 2019\Открытие Культурной Олимпиады\IMG_4796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569" y="1137236"/>
            <a:ext cx="6017865" cy="3862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бедители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9493" y="1142066"/>
            <a:ext cx="6023941" cy="3857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и по запросу &quot;бердск рисунки фестиваль &quot;Творчество&quot;&quot;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" r="-189"/>
          <a:stretch/>
        </p:blipFill>
        <p:spPr bwMode="auto">
          <a:xfrm>
            <a:off x="1475655" y="1137235"/>
            <a:ext cx="6029247" cy="3857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srv-adm\Doc\ПРЕСС-ЦЕНТР\ФОТО\ФОТО 2019\03.02.19_Фестиваль книги\IMG_3546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42066"/>
            <a:ext cx="6029246" cy="3842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58825" y="35560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«КУЛЬТУРА»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7022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бердск рождественская стипендия Главы&quot;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396" y="1190112"/>
            <a:ext cx="4340504" cy="3373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&quot;бердск одаренные дети стипендия в сфере искусства&quot;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"/>
          <a:stretch/>
        </p:blipFill>
        <p:spPr bwMode="auto">
          <a:xfrm>
            <a:off x="138941" y="1221728"/>
            <a:ext cx="4327649" cy="3341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-24809" y="4563577"/>
            <a:ext cx="5148064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1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66 стипендиатов в сфере искусств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3968" y="4155000"/>
            <a:ext cx="5112568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1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25 награжденных по итогам 2019 года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8825" y="35560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«КУЛЬТУРА»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411760" y="539985"/>
            <a:ext cx="4752528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Поддержка молодых талантов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7840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825" y="35560"/>
            <a:ext cx="7629599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«КУЛЬТУРА»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411760" y="539985"/>
            <a:ext cx="4752528" cy="475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Поддержка молодых талантов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44" y="1130023"/>
            <a:ext cx="4642831" cy="3671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-26029" y="4330982"/>
            <a:ext cx="4814054" cy="7136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5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Предпрофессиональная программа «Искусство  театра»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9" name="Picture 7" descr="https://sun9-56.userapi.com/c850416/v850416261/188b4b/dUth0Uw9VME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1616" y="1076463"/>
            <a:ext cx="4138051" cy="3611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4871336" y="4315054"/>
            <a:ext cx="4093152" cy="7136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1000">
                <a:schemeClr val="bg1"/>
              </a:gs>
              <a:gs pos="92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17,3 </a:t>
            </a:r>
            <a:r>
              <a:rPr lang="ru-RU" altLang="ru-RU" sz="2000" b="1" cap="all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тыс.человек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посетили музейные залы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6021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51898" y="39029"/>
            <a:ext cx="7636525" cy="412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ОСНОВНЫЕ ЗАДАЧИ НА ПЕРИОД ДО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2024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ГОДА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23528" y="1491630"/>
            <a:ext cx="8715631" cy="3240360"/>
            <a:chOff x="431847" y="1425474"/>
            <a:chExt cx="9441932" cy="432048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66408" y="1425474"/>
              <a:ext cx="8307371" cy="12577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вхождение в проект в части строительства театра, модельной библиотеки и виртуального концертного зала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1847" y="4689837"/>
              <a:ext cx="9441932" cy="105611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прохождение повышения квалификации ежегодно не менее </a:t>
              </a:r>
            </a:p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10 управленческим специалистам сферы культуры </a:t>
              </a:r>
              <a:endPara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5915" y="3067280"/>
              <a:ext cx="8977863" cy="11521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bg1"/>
                </a:gs>
                <a:gs pos="7000">
                  <a:schemeClr val="bg1">
                    <a:alpha val="54000"/>
                  </a:schemeClr>
                </a:gs>
                <a:gs pos="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tIns="0" bIns="0" anchor="ctr"/>
            <a:lstStyle/>
            <a:p>
              <a:pPr algn="r">
                <a:spcBef>
                  <a:spcPct val="0"/>
                </a:spcBef>
                <a:buFont typeface="Arial" charset="0"/>
                <a:buNone/>
              </a:pPr>
              <a:r>
                <a:rPr lang="ru-RU" sz="2000" b="1" cap="all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качественное проведение городских культурно-массовых мероприятий и акций в Год памяти и славы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635896" y="489725"/>
            <a:ext cx="4752527" cy="352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r"/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«КУЛЬТУРА»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26603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5" y="1252749"/>
            <a:ext cx="6928818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187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34283" y="47753"/>
            <a:ext cx="765414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2272" y="519509"/>
            <a:ext cx="8042822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Региональные составляющие национального проекта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17767" y="777875"/>
            <a:ext cx="8695768" cy="4177695"/>
            <a:chOff x="217767" y="777875"/>
            <a:chExt cx="8695768" cy="4177695"/>
          </a:xfrm>
        </p:grpSpPr>
        <p:sp>
          <p:nvSpPr>
  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  <p:cNvSpPr>
              <a:spLocks noChangeAspect="1" noChangeArrowheads="1"/>
            </p:cNvSpPr>
            <p:nvPr/>
          </p:nvSpPr>
          <p:spPr bwMode="auto">
            <a:xfrm>
              <a:off x="1069975" y="77787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AD77D5E2-E417-4165-A56B-29DF3F6E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2608" y="1149051"/>
              <a:ext cx="1477489" cy="14774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0A6C2F3-F335-49F8-BE02-262A1C5A966A}"/>
                </a:ext>
              </a:extLst>
            </p:cNvPr>
            <p:cNvSpPr txBox="1"/>
            <p:nvPr/>
          </p:nvSpPr>
          <p:spPr>
            <a:xfrm>
              <a:off x="217767" y="2626540"/>
              <a:ext cx="1977969" cy="56169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tx2"/>
                  </a:solidFill>
                </a:rPr>
                <a:t>«Современная школа»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FF1A257-6A18-44BC-96F5-922A091D6DAA}"/>
                </a:ext>
              </a:extLst>
            </p:cNvPr>
            <p:cNvSpPr txBox="1"/>
            <p:nvPr/>
          </p:nvSpPr>
          <p:spPr>
            <a:xfrm>
              <a:off x="3466372" y="2626540"/>
              <a:ext cx="2189960" cy="56169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lIns="68580" tIns="34290" rIns="68580" bIns="34290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tx2"/>
                  </a:solidFill>
                </a:defRPr>
              </a:lvl1pPr>
            </a:lstStyle>
            <a:p>
              <a:r>
                <a:rPr lang="ru-RU" dirty="0"/>
                <a:t>«Успех каждого ребёнка»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8735C7B-8A8C-4673-9EC3-73F363303664}"/>
                </a:ext>
              </a:extLst>
            </p:cNvPr>
            <p:cNvSpPr txBox="1"/>
            <p:nvPr/>
          </p:nvSpPr>
          <p:spPr>
            <a:xfrm>
              <a:off x="5242606" y="4393878"/>
              <a:ext cx="2641554" cy="56169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lIns="68580" tIns="34290" rIns="68580" bIns="34290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tx2"/>
                  </a:solidFill>
                </a:defRPr>
              </a:lvl1pPr>
            </a:lstStyle>
            <a:p>
              <a:r>
                <a:rPr lang="ru-RU" dirty="0"/>
                <a:t>«Поддержка семей, имеющих детей»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2D7F14E-073A-48E4-8ED4-E9D35746974D}"/>
                </a:ext>
              </a:extLst>
            </p:cNvPr>
            <p:cNvSpPr txBox="1"/>
            <p:nvPr/>
          </p:nvSpPr>
          <p:spPr>
            <a:xfrm>
              <a:off x="7234658" y="2635637"/>
              <a:ext cx="1678877" cy="56169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lIns="68580" tIns="34290" rIns="68580" bIns="34290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tx2"/>
                  </a:solidFill>
                </a:defRPr>
              </a:lvl1pPr>
            </a:lstStyle>
            <a:p>
              <a:r>
                <a:rPr lang="ru-RU" dirty="0"/>
                <a:t>«Учитель будущего»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20CF470-BE70-4017-84E1-0C508216945B}"/>
                </a:ext>
              </a:extLst>
            </p:cNvPr>
            <p:cNvSpPr txBox="1"/>
            <p:nvPr/>
          </p:nvSpPr>
          <p:spPr>
            <a:xfrm>
              <a:off x="971600" y="4393878"/>
              <a:ext cx="3312368" cy="56169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lIns="68580" tIns="34290" rIns="68580" bIns="34290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tx2"/>
                  </a:solidFill>
                </a:defRPr>
              </a:lvl1pPr>
            </a:lstStyle>
            <a:p>
              <a:r>
                <a:rPr lang="ru-RU" dirty="0"/>
                <a:t>«Цифровая образовательная среда»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C3FDA43C-F90B-477E-8917-E0B1ADD4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653" y="2905029"/>
              <a:ext cx="1477490" cy="147749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53ABD636-26A5-44A4-ACA4-57E9DAE5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7169" y="2905029"/>
              <a:ext cx="1477489" cy="147748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B108FA9E-106F-430D-AAF6-D17814E1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003" y="1158298"/>
              <a:ext cx="1477490" cy="147749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00F291A6-2C25-4A67-BAC1-CE87C2451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19" y="1158298"/>
              <a:ext cx="1477489" cy="1477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87507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44215"/>
              </p:ext>
            </p:extLst>
          </p:nvPr>
        </p:nvGraphicFramePr>
        <p:xfrm>
          <a:off x="735675" y="927100"/>
          <a:ext cx="7793520" cy="3885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285"/>
                <a:gridCol w="1584176"/>
                <a:gridCol w="1679679"/>
                <a:gridCol w="1948380"/>
              </a:tblGrid>
              <a:tr h="7652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  <a:cs typeface="Times New Roman" pitchFamily="18" charset="0"/>
                        </a:rPr>
                        <a:t>Образовательные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  <a:cs typeface="Times New Roman" pitchFamily="18" charset="0"/>
                        </a:rPr>
                        <a:t>Количество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  <a:cs typeface="Times New Roman" pitchFamily="18" charset="0"/>
                        </a:rPr>
                        <a:t>Количество обучающихся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800" baseline="0" dirty="0" smtClean="0">
                          <a:latin typeface="Arial Narrow" panose="020B0606020202030204" pitchFamily="34" charset="0"/>
                          <a:cs typeface="Times New Roman" pitchFamily="18" charset="0"/>
                        </a:rPr>
                        <a:t> педагогов</a:t>
                      </a:r>
                      <a:endParaRPr lang="ru-RU" sz="1800" dirty="0" smtClean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824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Обще</a:t>
                      </a:r>
                      <a:r>
                        <a:rPr lang="ru-RU" sz="18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образовательные организации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14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 499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819</a:t>
                      </a:r>
                    </a:p>
                  </a:txBody>
                  <a:tcPr anchor="ctr"/>
                </a:tc>
              </a:tr>
              <a:tr h="10027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Дошкольные образовательные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21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6 454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649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77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Учреждения дополнительного</a:t>
                      </a:r>
                      <a:r>
                        <a:rPr lang="ru-RU" sz="18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 образования детей (подведомственные МКУ «УОиМП»)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5124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82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4283" y="47753"/>
            <a:ext cx="765414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906870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34283" y="47753"/>
            <a:ext cx="765414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89937" y="545473"/>
            <a:ext cx="4567800" cy="5308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Успехи в сфере образования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 descr="Картинки по запросу &quot;бердск образование итоговая аттестация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72" y="1268145"/>
            <a:ext cx="4815415" cy="3204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бердск медаль за особые успехи в учении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356" y="1268145"/>
            <a:ext cx="3866886" cy="2575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076056" y="1120007"/>
            <a:ext cx="4024224" cy="4448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82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49 выпускников - медалистов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102" name="Picture 6" descr="Картинки по запросу &quot;бердск ЕГЭ на 100 баллов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434" y="4011963"/>
            <a:ext cx="3253671" cy="99353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1699" y="4346457"/>
            <a:ext cx="5351120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1"/>
              </a:gs>
              <a:gs pos="9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51 выпускник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–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набрал более </a:t>
            </a:r>
            <a:r>
              <a:rPr lang="ru-RU" altLang="ru-RU" sz="20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90 </a:t>
            </a: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баллов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 выпускника – набрали 100 баллов</a:t>
            </a:r>
          </a:p>
        </p:txBody>
      </p:sp>
    </p:spTree>
    <p:extLst>
      <p:ext uri="{BB962C8B-B14F-4D97-AF65-F5344CB8AC3E}">
        <p14:creationId xmlns:p14="http://schemas.microsoft.com/office/powerpoint/2010/main" val="425133041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4283" y="47753"/>
            <a:ext cx="765414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berdsk-politex.ru/images/p241_vyipusk20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47" y="1635646"/>
            <a:ext cx="8924011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60931" y="819710"/>
            <a:ext cx="8944704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55 выпускников бердских колледжей получили дипломы с отличием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9173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12775" y="3206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765175" y="4730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917575" y="6254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static.wixstatic.com/media/a65e90_13b5eb42a6a140559a50262597041a1b~mv2_d_1571_1571_s_2.jpg/v1/fill/w_290,h_290,al_c,q_80,usm_0.66_1.00_0.01/a65e90_13b5eb42a6a140559a50262597041a1b~mv2_d_1571_1571_s_2.webp"/>
          <p:cNvSpPr>
            <a:spLocks noChangeAspect="1" noChangeArrowheads="1"/>
          </p:cNvSpPr>
          <p:nvPr/>
        </p:nvSpPr>
        <p:spPr bwMode="auto">
          <a:xfrm>
            <a:off x="1069975" y="777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4283" y="47753"/>
            <a:ext cx="7654141" cy="4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«ОБРАЗОВАНИЕ»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51699" y="34386"/>
            <a:ext cx="642872" cy="80689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9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930" y="31504"/>
            <a:ext cx="646350" cy="8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Картинки по запросу &quot;бердск молодые учителя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649" y="1402821"/>
            <a:ext cx="5013127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04961" y="4227934"/>
            <a:ext cx="5074638" cy="9155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24 Молодых специалиста трудоустроены в образовательных учреждениях города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Картинки по запросу &quot;всероссийской олимпиады школьников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798" y="1275606"/>
            <a:ext cx="1937767" cy="18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11225" y="619125"/>
            <a:ext cx="7565975" cy="591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55 одаренных детей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награждены единовременной премией Главы города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8265" y="3081296"/>
            <a:ext cx="3620853" cy="186671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Региональный этап: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10 победителей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25 призеров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050" b="1" cap="all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Всероссийский этап: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 участника</a:t>
            </a:r>
            <a:endParaRPr lang="ru-RU" altLang="ru-RU" sz="2000" b="1" cap="all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694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10329</TotalTime>
  <Words>3095</Words>
  <Application>Microsoft Office PowerPoint</Application>
  <PresentationFormat>Экран (16:9)</PresentationFormat>
  <Paragraphs>783</Paragraphs>
  <Slides>129</Slides>
  <Notes>94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129</vt:i4>
      </vt:variant>
    </vt:vector>
  </HeadingPairs>
  <TitlesOfParts>
    <vt:vector size="1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designer</dc:creator>
  <cp:lastModifiedBy>pc</cp:lastModifiedBy>
  <cp:revision>1041</cp:revision>
  <cp:lastPrinted>2020-02-06T10:04:48Z</cp:lastPrinted>
  <dcterms:created xsi:type="dcterms:W3CDTF">2015-11-16T08:34:31Z</dcterms:created>
  <dcterms:modified xsi:type="dcterms:W3CDTF">2020-02-21T09:15:35Z</dcterms:modified>
</cp:coreProperties>
</file>