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03" r:id="rId2"/>
    <p:sldId id="476" r:id="rId3"/>
    <p:sldId id="478" r:id="rId4"/>
    <p:sldId id="479" r:id="rId5"/>
    <p:sldId id="480" r:id="rId6"/>
    <p:sldId id="481" r:id="rId7"/>
    <p:sldId id="482" r:id="rId8"/>
    <p:sldId id="502" r:id="rId9"/>
    <p:sldId id="506" r:id="rId10"/>
    <p:sldId id="503" r:id="rId11"/>
    <p:sldId id="488" r:id="rId12"/>
    <p:sldId id="489" r:id="rId13"/>
    <p:sldId id="494" r:id="rId14"/>
    <p:sldId id="490" r:id="rId15"/>
    <p:sldId id="493" r:id="rId16"/>
    <p:sldId id="492" r:id="rId17"/>
    <p:sldId id="433" r:id="rId18"/>
    <p:sldId id="485" r:id="rId19"/>
    <p:sldId id="495" r:id="rId20"/>
    <p:sldId id="507" r:id="rId21"/>
    <p:sldId id="504" r:id="rId22"/>
    <p:sldId id="496" r:id="rId23"/>
    <p:sldId id="501" r:id="rId24"/>
    <p:sldId id="505" r:id="rId25"/>
    <p:sldId id="497" r:id="rId26"/>
    <p:sldId id="498" r:id="rId27"/>
    <p:sldId id="499" r:id="rId28"/>
    <p:sldId id="500" r:id="rId29"/>
    <p:sldId id="429" r:id="rId30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1E"/>
    <a:srgbClr val="D2FAD3"/>
    <a:srgbClr val="93E5A8"/>
    <a:srgbClr val="6BD14F"/>
    <a:srgbClr val="0CD6BE"/>
    <a:srgbClr val="27F1A4"/>
    <a:srgbClr val="9BBB59"/>
    <a:srgbClr val="3399FF"/>
    <a:srgbClr val="F79646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52" autoAdjust="0"/>
    <p:restoredTop sz="93190" autoAdjust="0"/>
  </p:normalViewPr>
  <p:slideViewPr>
    <p:cSldViewPr>
      <p:cViewPr varScale="1">
        <p:scale>
          <a:sx n="104" d="100"/>
          <a:sy n="104" d="100"/>
        </p:scale>
        <p:origin x="115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00B050"/>
            </a:solidFill>
            <a:ln w="37051">
              <a:noFill/>
              <a:prstDash val="solid"/>
            </a:ln>
            <a:effectLst>
              <a:outerShdw sx="1000" sy="1000" algn="br">
                <a:srgbClr val="339933"/>
              </a:outerShdw>
            </a:effectLst>
          </c:spPr>
          <c:invertIfNegative val="0"/>
          <c:dLbls>
            <c:dLbl>
              <c:idx val="0"/>
              <c:layout>
                <c:manualLayout>
                  <c:x val="-8.2860511042974483E-2"/>
                  <c:y val="-8.2657916481502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C49-48C9-AF82-239C33A6D0F0}"/>
                </c:ext>
              </c:extLst>
            </c:dLbl>
            <c:dLbl>
              <c:idx val="1"/>
              <c:layout>
                <c:manualLayout>
                  <c:x val="-5.524034069531622E-2"/>
                  <c:y val="-3.25983744861682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C49-48C9-AF82-239C33A6D0F0}"/>
                </c:ext>
              </c:extLst>
            </c:dLbl>
            <c:dLbl>
              <c:idx val="2"/>
              <c:layout>
                <c:manualLayout>
                  <c:x val="-7.5592045162011817E-2"/>
                  <c:y val="7.25830810465503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C49-48C9-AF82-239C33A6D0F0}"/>
                </c:ext>
              </c:extLst>
            </c:dLbl>
            <c:dLbl>
              <c:idx val="3"/>
              <c:layout>
                <c:manualLayout>
                  <c:x val="-7.7045738338204356E-2"/>
                  <c:y val="3.26092239751138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C49-48C9-AF82-239C33A6D0F0}"/>
                </c:ext>
              </c:extLst>
            </c:dLbl>
            <c:dLbl>
              <c:idx val="4"/>
              <c:layout>
                <c:manualLayout>
                  <c:x val="-8.4032105751690678E-2"/>
                  <c:y val="5.51197436395955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C49-48C9-AF82-239C33A6D0F0}"/>
                </c:ext>
              </c:extLst>
            </c:dLbl>
            <c:dLbl>
              <c:idx val="5"/>
              <c:layout>
                <c:manualLayout>
                  <c:x val="-7.7045738338204356E-2"/>
                  <c:y val="-3.2602714281746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C49-48C9-AF82-239C33A6D0F0}"/>
                </c:ext>
              </c:extLst>
            </c:dLbl>
            <c:dLbl>
              <c:idx val="6"/>
              <c:layout>
                <c:manualLayout>
                  <c:x val="-7.9953124690589419E-2"/>
                  <c:y val="7.0269970003332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C49-48C9-AF82-239C33A6D0F0}"/>
                </c:ext>
              </c:extLst>
            </c:dLbl>
            <c:dLbl>
              <c:idx val="7"/>
              <c:layout>
                <c:manualLayout>
                  <c:x val="-7.7045738338204356E-2"/>
                  <c:y val="3.99738570714365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C49-48C9-AF82-239C33A6D0F0}"/>
                </c:ext>
              </c:extLst>
            </c:dLbl>
            <c:dLbl>
              <c:idx val="8"/>
              <c:layout>
                <c:manualLayout>
                  <c:x val="-7.8499431514396881E-2"/>
                  <c:y val="2.1698977891345407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C49-48C9-AF82-239C33A6D0F0}"/>
                </c:ext>
              </c:extLst>
            </c:dLbl>
            <c:dLbl>
              <c:idx val="9"/>
              <c:layout>
                <c:manualLayout>
                  <c:x val="-7.5592045162011817E-2"/>
                  <c:y val="4.3397955772586436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C49-48C9-AF82-239C33A6D0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Объем промышленного производства</c:v>
                </c:pt>
                <c:pt idx="1">
                  <c:v>Объем строительно-монтажных работ</c:v>
                </c:pt>
                <c:pt idx="2">
                  <c:v>Инвестиции в основной капитал</c:v>
                </c:pt>
                <c:pt idx="3">
                  <c:v>Оборот розничной торговли</c:v>
                </c:pt>
                <c:pt idx="4">
                  <c:v>Оборот общественного питания</c:v>
                </c:pt>
                <c:pt idx="5">
                  <c:v>Объем платных услуг</c:v>
                </c:pt>
                <c:pt idx="6">
                  <c:v>Заработная плата  по городу</c:v>
                </c:pt>
                <c:pt idx="7">
                  <c:v>Заработная плата бюджетных учреждений</c:v>
                </c:pt>
              </c:strCache>
            </c:strRef>
          </c:cat>
          <c:val>
            <c:numRef>
              <c:f>Sheet1!$B$4:$I$4</c:f>
              <c:numCache>
                <c:formatCode>0.0</c:formatCode>
                <c:ptCount val="8"/>
                <c:pt idx="0">
                  <c:v>117.5</c:v>
                </c:pt>
                <c:pt idx="1">
                  <c:v>128.6</c:v>
                </c:pt>
                <c:pt idx="2">
                  <c:v>123.5</c:v>
                </c:pt>
                <c:pt idx="3" formatCode="General">
                  <c:v>119.4</c:v>
                </c:pt>
                <c:pt idx="4">
                  <c:v>117.1</c:v>
                </c:pt>
                <c:pt idx="5">
                  <c:v>114.3</c:v>
                </c:pt>
                <c:pt idx="6">
                  <c:v>113.5</c:v>
                </c:pt>
                <c:pt idx="7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C49-48C9-AF82-239C33A6D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78"/>
        <c:axId val="114655232"/>
        <c:axId val="94597056"/>
      </c:barChart>
      <c:catAx>
        <c:axId val="1146552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263">
            <a:solidFill>
              <a:schemeClr val="tx2"/>
            </a:solidFill>
            <a:prstDash val="solid"/>
          </a:ln>
        </c:spPr>
        <c:txPr>
          <a:bodyPr rot="0" vert="horz"/>
          <a:lstStyle/>
          <a:p>
            <a:pPr rtl="1">
              <a:defRPr sz="1700" b="1" i="0" u="none" strike="noStrike" baseline="0">
                <a:solidFill>
                  <a:schemeClr val="tx1"/>
                </a:solidFill>
                <a:latin typeface="Corbel" panose="020B0503020204020204" pitchFamily="34" charset="0"/>
                <a:ea typeface="Arial"/>
                <a:cs typeface="Arial"/>
              </a:defRPr>
            </a:pPr>
            <a:endParaRPr lang="ru-RU"/>
          </a:p>
        </c:txPr>
        <c:crossAx val="945970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4597056"/>
        <c:scaling>
          <c:orientation val="minMax"/>
        </c:scaling>
        <c:delete val="0"/>
        <c:axPos val="t"/>
        <c:majorGridlines>
          <c:spPr>
            <a:ln w="9263">
              <a:solidFill>
                <a:schemeClr val="bg1">
                  <a:lumMod val="50000"/>
                </a:schemeClr>
              </a:solidFill>
              <a:prstDash val="solid"/>
            </a:ln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Arial"/>
                <a:cs typeface="Arial"/>
              </a:defRPr>
            </a:pPr>
            <a:endParaRPr lang="ru-RU"/>
          </a:p>
        </c:txPr>
        <c:crossAx val="114655232"/>
        <c:crosses val="autoZero"/>
        <c:crossBetween val="between"/>
      </c:valAx>
      <c:spPr>
        <a:noFill/>
        <a:ln w="37051">
          <a:noFill/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255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220" cy="498073"/>
          </a:xfrm>
          <a:prstGeom prst="rect">
            <a:avLst/>
          </a:prstGeom>
        </p:spPr>
        <p:txBody>
          <a:bodyPr vert="horz" lIns="90897" tIns="45448" rIns="90897" bIns="4544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5200" y="1"/>
            <a:ext cx="2971219" cy="498073"/>
          </a:xfrm>
          <a:prstGeom prst="rect">
            <a:avLst/>
          </a:prstGeom>
        </p:spPr>
        <p:txBody>
          <a:bodyPr vert="horz" lIns="90897" tIns="45448" rIns="90897" bIns="4544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6CBA05-8ED2-4063-96EB-510C626FBB9F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47626"/>
            <a:ext cx="2971220" cy="498073"/>
          </a:xfrm>
          <a:prstGeom prst="rect">
            <a:avLst/>
          </a:prstGeom>
        </p:spPr>
        <p:txBody>
          <a:bodyPr vert="horz" lIns="90897" tIns="45448" rIns="90897" bIns="4544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5200" y="9447626"/>
            <a:ext cx="2971219" cy="498073"/>
          </a:xfrm>
          <a:prstGeom prst="rect">
            <a:avLst/>
          </a:prstGeom>
        </p:spPr>
        <p:txBody>
          <a:bodyPr vert="horz" lIns="90897" tIns="45448" rIns="90897" bIns="4544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A5E7BF-B755-4707-AC9D-F177A5543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972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220" cy="498073"/>
          </a:xfrm>
          <a:prstGeom prst="rect">
            <a:avLst/>
          </a:prstGeom>
        </p:spPr>
        <p:txBody>
          <a:bodyPr vert="horz" lIns="96013" tIns="48007" rIns="96013" bIns="4800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5200" y="1"/>
            <a:ext cx="2971219" cy="498073"/>
          </a:xfrm>
          <a:prstGeom prst="rect">
            <a:avLst/>
          </a:prstGeom>
        </p:spPr>
        <p:txBody>
          <a:bodyPr vert="horz" lIns="96013" tIns="48007" rIns="96013" bIns="4800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2B57BDE-D0A7-40AC-A3CB-EAA6434FC454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3" tIns="48007" rIns="96013" bIns="4800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6275" y="4725389"/>
            <a:ext cx="5485451" cy="4476352"/>
          </a:xfrm>
          <a:prstGeom prst="rect">
            <a:avLst/>
          </a:prstGeom>
        </p:spPr>
        <p:txBody>
          <a:bodyPr vert="horz" lIns="96013" tIns="48007" rIns="96013" bIns="4800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7626"/>
            <a:ext cx="2971220" cy="498073"/>
          </a:xfrm>
          <a:prstGeom prst="rect">
            <a:avLst/>
          </a:prstGeom>
        </p:spPr>
        <p:txBody>
          <a:bodyPr vert="horz" lIns="96013" tIns="48007" rIns="96013" bIns="4800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5200" y="9447626"/>
            <a:ext cx="2971219" cy="498073"/>
          </a:xfrm>
          <a:prstGeom prst="rect">
            <a:avLst/>
          </a:prstGeom>
        </p:spPr>
        <p:txBody>
          <a:bodyPr vert="horz" lIns="96013" tIns="48007" rIns="96013" bIns="4800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D1829602-BD3B-4D63-B6F3-2D0188D23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400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CB6DCC-B2C8-4F5E-9FAD-5A91EDD8A4F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0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3" tIns="48007" rIns="96013" bIns="48007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24</a:t>
            </a:fld>
            <a:endParaRPr lang="ru-RU" altLang="ru-RU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486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0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3" tIns="48007" rIns="96013" bIns="48007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25</a:t>
            </a:fld>
            <a:endParaRPr lang="ru-RU" altLang="ru-RU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57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0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3" tIns="48007" rIns="96013" bIns="48007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26</a:t>
            </a:fld>
            <a:endParaRPr lang="ru-RU" altLang="ru-RU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097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0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3" tIns="48007" rIns="96013" bIns="48007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27</a:t>
            </a:fld>
            <a:endParaRPr lang="ru-RU" altLang="ru-RU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26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0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3" tIns="48007" rIns="96013" bIns="48007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28</a:t>
            </a:fld>
            <a:endParaRPr lang="ru-RU" altLang="ru-RU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814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0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3" tIns="48007" rIns="96013" bIns="48007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2</a:t>
            </a:fld>
            <a:endParaRPr lang="ru-RU" altLang="ru-RU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59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0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3" tIns="48007" rIns="96013" bIns="48007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4</a:t>
            </a:fld>
            <a:endParaRPr lang="ru-RU" altLang="ru-RU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95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0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3" tIns="48007" rIns="96013" bIns="48007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5</a:t>
            </a:fld>
            <a:endParaRPr lang="ru-RU" altLang="ru-RU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53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0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3" tIns="48007" rIns="96013" bIns="48007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6</a:t>
            </a:fld>
            <a:endParaRPr lang="ru-RU" altLang="ru-RU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99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829602-BD3B-4D63-B6F3-2D0188D23AF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410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829602-BD3B-4D63-B6F3-2D0188D23AF9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723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829602-BD3B-4D63-B6F3-2D0188D23AF9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844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3885200" y="9447626"/>
            <a:ext cx="2971219" cy="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13" tIns="48007" rIns="96013" bIns="48007" anchor="b"/>
          <a:lstStyle/>
          <a:p>
            <a:pPr algn="r"/>
            <a:fld id="{03DBD8F5-5963-4808-8A25-77B7511A474F}" type="slidenum">
              <a:rPr lang="ru-RU" altLang="ru-RU" sz="1300">
                <a:latin typeface="Calibri" pitchFamily="34" charset="0"/>
              </a:rPr>
              <a:pPr algn="r"/>
              <a:t>23</a:t>
            </a:fld>
            <a:endParaRPr lang="ru-RU" altLang="ru-RU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10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D21BA-D35B-4DD6-A836-DD337532A9E7}" type="datetime1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EBDDA-6834-41C8-9EB4-EE31340D2D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5D091-8933-413A-BDDD-98C836765C0A}" type="datetime1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FD583-8805-46FF-BB8A-D7ED6CD713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504C7-B209-4795-9B37-873881269F2E}" type="datetime1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F3103-237B-42C9-8DD9-98CFC2C56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DB152-29C3-4DCA-9998-62B3187EB741}" type="datetime1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ACF55-AE10-4971-BD7E-B4724EF9F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8A392-28B3-422F-8C36-8C9C0E1B1BB8}" type="datetime1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F0EB9-5615-4E19-AAC3-8BC61A9857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0ECC1-B09B-4E4C-876F-DEC177A555BB}" type="datetime1">
              <a:rPr lang="ru-RU" smtClean="0"/>
              <a:t>26.03.2021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0B1EA-474A-46E8-9E9B-88F8959B5C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FF246-DF72-4BC2-9527-609D3C9EB860}" type="datetime1">
              <a:rPr lang="ru-RU" smtClean="0"/>
              <a:t>26.03.2021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9F637-72AD-4F9D-8541-D9D77C231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D6877-569C-47EF-94F1-1EC0754278F3}" type="datetime1">
              <a:rPr lang="ru-RU" smtClean="0"/>
              <a:t>26.03.2021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9D99C-9528-491B-9DB9-677540B19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B5369-8324-4089-8469-49195B477635}" type="datetime1">
              <a:rPr lang="ru-RU" smtClean="0"/>
              <a:t>26.03.2021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0EE0F-2EB7-45E2-9B13-022A9A441F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C444-2BA9-4B25-A114-CEBA21974470}" type="datetime1">
              <a:rPr lang="ru-RU" smtClean="0"/>
              <a:t>26.03.2021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3DC01-0111-43C0-8627-E421CF5CA3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30630-36CB-4972-B0F4-89DB55814BCE}" type="datetime1">
              <a:rPr lang="ru-RU" smtClean="0"/>
              <a:t>26.03.2021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41E3A-98B6-4B6D-8AC2-EABD6B6C5D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02D0E8-C4F9-4988-845D-7680D7C20398}" type="datetime1">
              <a:rPr lang="ru-RU" smtClean="0"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5492A1-089F-4333-9736-535A9D767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5970"/>
            <a:ext cx="9180512" cy="6858000"/>
          </a:xfrm>
          <a:prstGeom prst="rect">
            <a:avLst/>
          </a:prstGeom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2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1228017" y="2780928"/>
            <a:ext cx="61926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О РАЗВИТИИ ГОРОДА БЕРДСКА</a:t>
            </a:r>
          </a:p>
          <a:p>
            <a:pPr algn="ctr">
              <a:defRPr/>
            </a:pPr>
            <a:r>
              <a:rPr lang="ru-RU" altLang="ru-RU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  <a:endParaRPr lang="ru-RU" altLang="ru-RU" sz="30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092" y="2701536"/>
            <a:ext cx="1080120" cy="142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6B46C-FB83-4720-ACFC-6D469840E02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-1764704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73702" y="2773386"/>
            <a:ext cx="9070298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</a:p>
          <a:p>
            <a:pPr algn="just"/>
            <a:r>
              <a:rPr lang="ru-RU" sz="2000" dirty="0" smtClean="0">
                <a:latin typeface="Corbel" panose="020B0503020204020204" pitchFamily="34" charset="0"/>
              </a:rPr>
              <a:t>            ремонт </a:t>
            </a:r>
            <a:r>
              <a:rPr lang="ru-RU" sz="2000" b="1" i="1" dirty="0" smtClean="0">
                <a:latin typeface="Corbel" panose="020B0503020204020204" pitchFamily="34" charset="0"/>
              </a:rPr>
              <a:t>асфальтового покрытия </a:t>
            </a:r>
            <a:r>
              <a:rPr lang="ru-RU" sz="2000" b="1" i="1" dirty="0">
                <a:latin typeface="Corbel" panose="020B0503020204020204" pitchFamily="34" charset="0"/>
              </a:rPr>
              <a:t>стадиона «Восток</a:t>
            </a:r>
            <a:r>
              <a:rPr lang="ru-RU" sz="2000" b="1" i="1" dirty="0" smtClean="0">
                <a:latin typeface="Corbel" panose="020B0503020204020204" pitchFamily="34" charset="0"/>
              </a:rPr>
              <a:t>» </a:t>
            </a:r>
            <a:r>
              <a:rPr lang="ru-RU" sz="2000" dirty="0" smtClean="0">
                <a:latin typeface="Corbel" panose="020B0503020204020204" pitchFamily="34" charset="0"/>
              </a:rPr>
              <a:t>для скоростных    </a:t>
            </a:r>
          </a:p>
          <a:p>
            <a:pPr algn="just"/>
            <a:r>
              <a:rPr lang="ru-RU" sz="2000" dirty="0">
                <a:latin typeface="Corbel" panose="020B0503020204020204" pitchFamily="34" charset="0"/>
              </a:rPr>
              <a:t> </a:t>
            </a:r>
            <a:r>
              <a:rPr lang="ru-RU" sz="2000" dirty="0" smtClean="0">
                <a:latin typeface="Corbel" panose="020B0503020204020204" pitchFamily="34" charset="0"/>
              </a:rPr>
              <a:t>           тренировок </a:t>
            </a:r>
            <a:r>
              <a:rPr lang="ru-RU" sz="2000" i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(при </a:t>
            </a:r>
            <a:r>
              <a:rPr lang="ru-RU" i="1" dirty="0" smtClean="0">
                <a:solidFill>
                  <a:srgbClr val="C00000"/>
                </a:solidFill>
              </a:rPr>
              <a:t>поддержке </a:t>
            </a:r>
            <a:r>
              <a:rPr lang="ru-RU" i="1" dirty="0">
                <a:solidFill>
                  <a:srgbClr val="C00000"/>
                </a:solidFill>
              </a:rPr>
              <a:t>депутатов Законодательного </a:t>
            </a:r>
            <a:r>
              <a:rPr lang="ru-RU" i="1" dirty="0" smtClean="0">
                <a:solidFill>
                  <a:srgbClr val="C00000"/>
                </a:solidFill>
              </a:rPr>
              <a:t>Собрания НСО</a:t>
            </a:r>
            <a:r>
              <a:rPr lang="ru-RU" sz="2000" i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)</a:t>
            </a:r>
          </a:p>
          <a:p>
            <a:pPr algn="just"/>
            <a:r>
              <a:rPr lang="ru-RU" sz="2000" b="1" i="1" dirty="0" smtClean="0">
                <a:latin typeface="Corbel" panose="020B0503020204020204" pitchFamily="34" charset="0"/>
              </a:rPr>
              <a:t>           </a:t>
            </a:r>
          </a:p>
          <a:p>
            <a:pPr algn="just"/>
            <a:r>
              <a:rPr lang="ru-RU" sz="2000" b="1" i="1" dirty="0">
                <a:latin typeface="Corbel" panose="020B0503020204020204" pitchFamily="34" charset="0"/>
              </a:rPr>
              <a:t> </a:t>
            </a:r>
            <a:r>
              <a:rPr lang="ru-RU" sz="2000" b="1" i="1" dirty="0" smtClean="0">
                <a:latin typeface="Corbel" panose="020B0503020204020204" pitchFamily="34" charset="0"/>
              </a:rPr>
              <a:t>           </a:t>
            </a:r>
            <a:r>
              <a:rPr lang="ru-RU" sz="2000" i="1" dirty="0" smtClean="0">
                <a:latin typeface="Corbel" panose="020B0503020204020204" pitchFamily="34" charset="0"/>
              </a:rPr>
              <a:t>реконструкция</a:t>
            </a:r>
            <a:r>
              <a:rPr lang="ru-RU" sz="2000" b="1" i="1" dirty="0" smtClean="0">
                <a:latin typeface="Corbel" panose="020B0503020204020204" pitchFamily="34" charset="0"/>
              </a:rPr>
              <a:t> </a:t>
            </a:r>
            <a:r>
              <a:rPr lang="ru-RU" sz="2000" b="1" i="1" dirty="0">
                <a:latin typeface="Corbel" panose="020B0503020204020204" pitchFamily="34" charset="0"/>
              </a:rPr>
              <a:t>стадиона «</a:t>
            </a:r>
            <a:r>
              <a:rPr lang="ru-RU" sz="2000" b="1" i="1" dirty="0" smtClean="0">
                <a:latin typeface="Corbel" panose="020B0503020204020204" pitchFamily="34" charset="0"/>
              </a:rPr>
              <a:t>Авангард», </a:t>
            </a:r>
            <a:r>
              <a:rPr lang="ru-RU" sz="2000" b="1" i="1" dirty="0" smtClean="0">
                <a:latin typeface="+mj-lt"/>
              </a:rPr>
              <a:t>250</a:t>
            </a:r>
            <a:r>
              <a:rPr lang="ru-RU" sz="2000" b="1" i="1" dirty="0" smtClean="0">
                <a:latin typeface="Corbel" panose="020B0503020204020204" pitchFamily="34" charset="0"/>
              </a:rPr>
              <a:t> млн.руб. </a:t>
            </a:r>
          </a:p>
          <a:p>
            <a:pPr algn="just"/>
            <a:r>
              <a:rPr lang="ru-RU" sz="2000" b="1" i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                                                                                                                  </a:t>
            </a:r>
            <a:r>
              <a:rPr lang="ru-RU" sz="2000" i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(наказ депутата ЗС НСО)</a:t>
            </a:r>
          </a:p>
          <a:p>
            <a:r>
              <a:rPr lang="ru-RU" sz="2000" b="1" i="1" dirty="0">
                <a:latin typeface="Corbel" panose="020B0503020204020204" pitchFamily="34" charset="0"/>
              </a:rPr>
              <a:t> </a:t>
            </a:r>
            <a:r>
              <a:rPr lang="ru-RU" sz="2000" b="1" i="1" dirty="0" smtClean="0">
                <a:latin typeface="Corbel" panose="020B0503020204020204" pitchFamily="34" charset="0"/>
              </a:rPr>
              <a:t>          </a:t>
            </a:r>
          </a:p>
          <a:p>
            <a:r>
              <a:rPr lang="ru-RU" sz="2000" b="1" i="1" dirty="0">
                <a:latin typeface="Corbel" panose="020B0503020204020204" pitchFamily="34" charset="0"/>
              </a:rPr>
              <a:t> </a:t>
            </a:r>
            <a:r>
              <a:rPr lang="ru-RU" sz="2000" b="1" i="1" dirty="0" smtClean="0">
                <a:latin typeface="Corbel" panose="020B0503020204020204" pitchFamily="34" charset="0"/>
              </a:rPr>
              <a:t>          </a:t>
            </a:r>
            <a:r>
              <a:rPr lang="ru-RU" sz="2000" dirty="0" smtClean="0">
                <a:latin typeface="Corbel" panose="020B0503020204020204" pitchFamily="34" charset="0"/>
              </a:rPr>
              <a:t>реализация </a:t>
            </a:r>
            <a:r>
              <a:rPr lang="ru-RU" sz="2000" b="1" i="1" dirty="0">
                <a:latin typeface="Corbel" panose="020B0503020204020204" pitchFamily="34" charset="0"/>
              </a:rPr>
              <a:t>регионального проекта «Спорт - норма жизни»</a:t>
            </a:r>
            <a:r>
              <a:rPr lang="ru-RU" sz="2000" dirty="0">
                <a:latin typeface="Corbel" panose="020B0503020204020204" pitchFamily="34" charset="0"/>
              </a:rPr>
              <a:t> </a:t>
            </a:r>
            <a:r>
              <a:rPr lang="ru-RU" sz="2000" i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(</a:t>
            </a:r>
            <a:r>
              <a:rPr lang="ru-RU" i="1" dirty="0" smtClean="0">
                <a:solidFill>
                  <a:srgbClr val="C00000"/>
                </a:solidFill>
              </a:rPr>
              <a:t>экспериментальная площадка </a:t>
            </a:r>
            <a:r>
              <a:rPr lang="ru-RU" i="1" dirty="0">
                <a:solidFill>
                  <a:srgbClr val="C00000"/>
                </a:solidFill>
              </a:rPr>
              <a:t>по развитию «парковой» физической культуры</a:t>
            </a:r>
            <a:r>
              <a:rPr lang="ru-RU" sz="2000" i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)</a:t>
            </a:r>
            <a:endParaRPr lang="ru-RU" sz="2000" i="1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ru-RU" sz="2000" dirty="0">
                <a:latin typeface="Corbel" panose="020B0503020204020204" pitchFamily="34" charset="0"/>
              </a:rPr>
              <a:t> </a:t>
            </a:r>
          </a:p>
          <a:p>
            <a:r>
              <a:rPr lang="ru-RU" sz="2000" b="1" i="1" dirty="0">
                <a:latin typeface="Corbel" panose="020B0503020204020204" pitchFamily="34" charset="0"/>
              </a:rPr>
              <a:t>          </a:t>
            </a:r>
            <a:r>
              <a:rPr lang="ru-RU" sz="2000" dirty="0" smtClean="0">
                <a:latin typeface="Corbel" panose="020B0503020204020204" pitchFamily="34" charset="0"/>
              </a:rPr>
              <a:t>стартовал </a:t>
            </a:r>
            <a:r>
              <a:rPr lang="ru-RU" sz="2000" dirty="0">
                <a:latin typeface="Corbel" panose="020B0503020204020204" pitchFamily="34" charset="0"/>
              </a:rPr>
              <a:t>проект </a:t>
            </a:r>
            <a:r>
              <a:rPr lang="ru-RU" sz="2000" b="1" i="1" dirty="0">
                <a:latin typeface="Corbel" panose="020B0503020204020204" pitchFamily="34" charset="0"/>
              </a:rPr>
              <a:t>создания Лиги детского дворового </a:t>
            </a:r>
            <a:r>
              <a:rPr lang="ru-RU" sz="2000" b="1" i="1" dirty="0" smtClean="0">
                <a:latin typeface="Corbel" panose="020B0503020204020204" pitchFamily="34" charset="0"/>
              </a:rPr>
              <a:t>футбола </a:t>
            </a:r>
          </a:p>
          <a:p>
            <a:r>
              <a:rPr lang="ru-RU" sz="2000" b="1" i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         </a:t>
            </a:r>
            <a:r>
              <a:rPr lang="ru-RU" sz="2000" i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(</a:t>
            </a:r>
            <a:r>
              <a:rPr lang="ru-RU" i="1" dirty="0" smtClean="0">
                <a:solidFill>
                  <a:srgbClr val="C00000"/>
                </a:solidFill>
              </a:rPr>
              <a:t>под </a:t>
            </a:r>
            <a:r>
              <a:rPr lang="ru-RU" i="1" dirty="0">
                <a:solidFill>
                  <a:srgbClr val="C00000"/>
                </a:solidFill>
              </a:rPr>
              <a:t>патронажем местного отделения партии «Единая Россия» </a:t>
            </a:r>
            <a:endParaRPr lang="ru-RU" i="1" dirty="0" smtClean="0">
              <a:solidFill>
                <a:srgbClr val="C00000"/>
              </a:solidFill>
            </a:endParaRPr>
          </a:p>
          <a:p>
            <a:r>
              <a:rPr lang="ru-RU" i="1" dirty="0">
                <a:solidFill>
                  <a:srgbClr val="C00000"/>
                </a:solidFill>
              </a:rPr>
              <a:t> </a:t>
            </a:r>
            <a:r>
              <a:rPr lang="ru-RU" i="1" dirty="0" smtClean="0">
                <a:solidFill>
                  <a:srgbClr val="C00000"/>
                </a:solidFill>
              </a:rPr>
              <a:t>                                  и </a:t>
            </a:r>
            <a:r>
              <a:rPr lang="ru-RU" i="1" dirty="0">
                <a:solidFill>
                  <a:srgbClr val="C00000"/>
                </a:solidFill>
              </a:rPr>
              <a:t>при </a:t>
            </a:r>
            <a:r>
              <a:rPr lang="ru-RU" i="1" dirty="0" smtClean="0">
                <a:solidFill>
                  <a:srgbClr val="C00000"/>
                </a:solidFill>
              </a:rPr>
              <a:t> поддержке </a:t>
            </a:r>
            <a:r>
              <a:rPr lang="ru-RU" i="1" dirty="0">
                <a:solidFill>
                  <a:srgbClr val="C00000"/>
                </a:solidFill>
              </a:rPr>
              <a:t>Спортивного клуба «Кристалл» </a:t>
            </a:r>
            <a:r>
              <a:rPr lang="ru-RU" sz="2000" i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)</a:t>
            </a:r>
            <a:endParaRPr lang="ru-RU" sz="2000" i="1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            </a:t>
            </a:r>
            <a:r>
              <a:rPr lang="ru-RU" dirty="0">
                <a:solidFill>
                  <a:srgbClr val="C00000"/>
                </a:solidFill>
              </a:rPr>
              <a:t> </a:t>
            </a:r>
            <a:r>
              <a:rPr lang="ru-RU" b="1" i="1" dirty="0" smtClean="0">
                <a:solidFill>
                  <a:srgbClr val="C00000"/>
                </a:solidFill>
              </a:rPr>
              <a:t>           </a:t>
            </a:r>
          </a:p>
          <a:p>
            <a:pPr algn="just"/>
            <a:r>
              <a:rPr lang="ru-RU" dirty="0"/>
              <a:t> </a:t>
            </a:r>
          </a:p>
          <a:p>
            <a:pPr algn="just"/>
            <a:r>
              <a:rPr lang="ru-RU" b="1" i="1" dirty="0" smtClean="0"/>
              <a:t>            </a:t>
            </a:r>
            <a:endParaRPr lang="ru-RU" altLang="ru-RU" sz="2000" dirty="0">
              <a:latin typeface="Corbel" pitchFamily="34" charset="0"/>
            </a:endParaRPr>
          </a:p>
          <a:p>
            <a:pPr marL="756000" algn="just">
              <a:defRPr/>
            </a:pPr>
            <a:endParaRPr lang="ru-RU" altLang="ru-RU" sz="2000" dirty="0">
              <a:latin typeface="Corbel" pitchFamily="34" charset="0"/>
            </a:endParaRPr>
          </a:p>
          <a:p>
            <a:pPr marL="756000" algn="just">
              <a:defRPr/>
            </a:pPr>
            <a:endParaRPr lang="ru-RU" altLang="ru-RU" sz="2000" dirty="0">
              <a:latin typeface="Corbel" pitchFamily="34" charset="0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3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" name="Скругленный прямоугольник 38"/>
          <p:cNvSpPr/>
          <p:nvPr/>
        </p:nvSpPr>
        <p:spPr>
          <a:xfrm>
            <a:off x="73702" y="1791005"/>
            <a:ext cx="8968874" cy="1129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9000">
                <a:schemeClr val="bg1"/>
              </a:gs>
              <a:gs pos="7000">
                <a:schemeClr val="bg1">
                  <a:alpha val="5400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tIns="0" bIns="0" anchor="ctr"/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региональный рейтинг муниципальных образований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– </a:t>
            </a:r>
            <a:endParaRPr lang="ru-RU" altLang="ru-RU" sz="2000" b="1" cap="all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altLang="ru-RU" sz="2400" b="1" cap="all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4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место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/ </a:t>
            </a:r>
            <a:r>
              <a:rPr lang="ru-RU" altLang="ru-RU" sz="2400" b="1" cap="all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↑</a:t>
            </a:r>
            <a:r>
              <a:rPr lang="ru-RU" altLang="ru-RU" sz="2400" b="1" cap="all" dirty="0" smtClean="0">
                <a:solidFill>
                  <a:srgbClr val="C00000"/>
                </a:solidFill>
                <a:latin typeface="+mj-lt"/>
              </a:rPr>
              <a:t>15 </a:t>
            </a:r>
          </a:p>
          <a:p>
            <a:pPr algn="ctr"/>
            <a:r>
              <a:rPr lang="ru-RU" altLang="ru-RU" sz="2400" cap="all" dirty="0" smtClean="0">
                <a:latin typeface="+mj-lt"/>
              </a:rPr>
              <a:t>(</a:t>
            </a:r>
            <a:r>
              <a:rPr lang="ru-RU" i="1" dirty="0" smtClean="0"/>
              <a:t>активная </a:t>
            </a:r>
            <a:r>
              <a:rPr lang="ru-RU" i="1" dirty="0"/>
              <a:t>работа Центра Тестирования </a:t>
            </a:r>
            <a:r>
              <a:rPr lang="ru-RU" i="1" dirty="0" smtClean="0"/>
              <a:t>учреждения </a:t>
            </a:r>
            <a:r>
              <a:rPr lang="ru-RU" i="1" dirty="0"/>
              <a:t>«Спортоград»</a:t>
            </a:r>
            <a:r>
              <a:rPr lang="ru-RU" dirty="0"/>
              <a:t> </a:t>
            </a:r>
            <a:r>
              <a:rPr lang="ru-RU" altLang="ru-RU" sz="2400" cap="all" dirty="0" smtClean="0">
                <a:latin typeface="+mj-lt"/>
              </a:rPr>
              <a:t>)</a:t>
            </a:r>
            <a:endParaRPr lang="ru-RU" altLang="ru-RU" sz="2400" cap="all" dirty="0"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43848" y="6310313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8470" t="23975" r="32858" b="29003"/>
          <a:stretch/>
        </p:blipFill>
        <p:spPr>
          <a:xfrm>
            <a:off x="8086514" y="5298507"/>
            <a:ext cx="824210" cy="108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990" y="1360777"/>
            <a:ext cx="907029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C00000"/>
                </a:solidFill>
                <a:latin typeface="Corbel" panose="020B0503020204020204" pitchFamily="34" charset="0"/>
              </a:rPr>
              <a:t>Спортивное движение в Бердске имеет свои традиции и продолжает </a:t>
            </a:r>
            <a:r>
              <a:rPr lang="ru-RU" sz="19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развиваться</a:t>
            </a:r>
            <a:endParaRPr lang="ru-RU" sz="1900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4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85" y="3180015"/>
            <a:ext cx="6813130" cy="362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3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" name="Скругленный прямоугольник 38"/>
          <p:cNvSpPr/>
          <p:nvPr/>
        </p:nvSpPr>
        <p:spPr>
          <a:xfrm>
            <a:off x="179512" y="1450773"/>
            <a:ext cx="8747612" cy="5645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Рейтинг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200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 городов России </a:t>
            </a:r>
            <a:r>
              <a:rPr lang="ru-RU" altLang="ru-RU" sz="2000" b="1" cap="all" dirty="0" smtClean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по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качеству жизни в 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2019</a:t>
            </a:r>
            <a:r>
              <a:rPr lang="ru-RU" altLang="ru-RU" sz="2000" b="1" cap="all" dirty="0">
                <a:solidFill>
                  <a:schemeClr val="tx2">
                    <a:lumMod val="75000"/>
                  </a:schemeClr>
                </a:solidFill>
                <a:latin typeface="Corbel" panose="020B0503020204020204" pitchFamily="34" charset="0"/>
              </a:rPr>
              <a:t> году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33869" y="2057189"/>
            <a:ext cx="2798812" cy="468841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b="1" cap="all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bg1"/>
                </a:solidFill>
                <a:latin typeface="Corbel" panose="020B0503020204020204" pitchFamily="34" charset="0"/>
              </a:rPr>
              <a:t>Бердск </a:t>
            </a:r>
            <a:r>
              <a:rPr lang="ru-RU" altLang="ru-RU" sz="2000" b="1" cap="all" dirty="0">
                <a:solidFill>
                  <a:schemeClr val="bg1"/>
                </a:solidFill>
                <a:latin typeface="+mj-lt"/>
              </a:rPr>
              <a:t>22</a:t>
            </a:r>
            <a:r>
              <a:rPr lang="ru-RU" altLang="ru-RU" sz="2000" b="1" cap="all" dirty="0">
                <a:solidFill>
                  <a:schemeClr val="bg1"/>
                </a:solidFill>
                <a:latin typeface="Corbel" panose="020B0503020204020204" pitchFamily="34" charset="0"/>
              </a:rPr>
              <a:t> место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                            </a:t>
            </a:r>
            <a:endParaRPr lang="ru-RU" altLang="ru-RU" sz="2000" b="1" cap="all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596482" y="2041695"/>
            <a:ext cx="3090318" cy="468841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chemeClr val="bg1"/>
                </a:solidFill>
                <a:latin typeface="Corbel" panose="020B0503020204020204" pitchFamily="34" charset="0"/>
              </a:rPr>
              <a:t>Бердск </a:t>
            </a:r>
            <a:r>
              <a:rPr lang="ru-RU" altLang="ru-RU" sz="2000" b="1" cap="all" dirty="0">
                <a:solidFill>
                  <a:schemeClr val="bg1"/>
                </a:solidFill>
                <a:latin typeface="+mj-lt"/>
              </a:rPr>
              <a:t>6,7 </a:t>
            </a:r>
            <a:r>
              <a:rPr lang="ru-RU" altLang="ru-RU" sz="2000" b="1" cap="all" dirty="0">
                <a:solidFill>
                  <a:schemeClr val="bg1"/>
                </a:solidFill>
                <a:latin typeface="Corbel" panose="020B0503020204020204" pitchFamily="34" charset="0"/>
              </a:rPr>
              <a:t>баллов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03313" y="2256685"/>
            <a:ext cx="5238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Параметры оценки: </a:t>
            </a:r>
          </a:p>
          <a:p>
            <a:pPr algn="ctr"/>
            <a:r>
              <a:rPr lang="ru-RU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чистота</a:t>
            </a:r>
            <a:r>
              <a:rPr lang="ru-RU" b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доходы к стоимости жизни, экология, инфраструктура для детей, ЖКХ, дороги</a:t>
            </a:r>
            <a:endParaRPr lang="ru-RU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8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3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" name="Скругленный прямоугольник 38"/>
          <p:cNvSpPr/>
          <p:nvPr/>
        </p:nvSpPr>
        <p:spPr>
          <a:xfrm>
            <a:off x="219620" y="1786640"/>
            <a:ext cx="8747612" cy="5645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latin typeface="Corbel" panose="020B0503020204020204" pitchFamily="34" charset="0"/>
              </a:rPr>
              <a:t>реконструкция железнодорожного вокзального комплекса </a:t>
            </a:r>
            <a:endParaRPr lang="ru-RU" altLang="ru-RU" sz="2000" b="1" cap="all" dirty="0" smtClean="0">
              <a:latin typeface="Corbel" panose="020B0503020204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latin typeface="Corbel" panose="020B0503020204020204" pitchFamily="34" charset="0"/>
              </a:rPr>
              <a:t>на </a:t>
            </a:r>
            <a:r>
              <a:rPr lang="ru-RU" altLang="ru-RU" sz="2000" b="1" cap="all" dirty="0">
                <a:latin typeface="Corbel" panose="020B0503020204020204" pitchFamily="34" charset="0"/>
              </a:rPr>
              <a:t>станции 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Бердск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8749" y="2498292"/>
            <a:ext cx="8747612" cy="10209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latin typeface="Corbel" panose="020B0503020204020204" pitchFamily="34" charset="0"/>
              </a:rPr>
              <a:t>реконструкция </a:t>
            </a:r>
            <a:r>
              <a:rPr lang="ru-RU" altLang="ru-RU" sz="2000" b="1" cap="all" dirty="0">
                <a:latin typeface="Corbel" panose="020B0503020204020204" pitchFamily="34" charset="0"/>
              </a:rPr>
              <a:t>примыкания федеральной трассы Р-</a:t>
            </a:r>
            <a:r>
              <a:rPr lang="ru-RU" altLang="ru-RU" sz="2000" b="1" cap="all" dirty="0">
                <a:latin typeface="+mj-lt"/>
              </a:rPr>
              <a:t>256</a:t>
            </a:r>
            <a:r>
              <a:rPr lang="ru-RU" altLang="ru-RU" sz="2000" b="1" cap="all" dirty="0">
                <a:latin typeface="Corbel" panose="020B0503020204020204" pitchFamily="34" charset="0"/>
              </a:rPr>
              <a:t> </a:t>
            </a:r>
            <a:endParaRPr lang="ru-RU" altLang="ru-RU" sz="2000" b="1" cap="all" dirty="0" smtClean="0">
              <a:latin typeface="Corbel" panose="020B0503020204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latin typeface="Corbel" panose="020B0503020204020204" pitchFamily="34" charset="0"/>
              </a:rPr>
              <a:t>к </a:t>
            </a:r>
            <a:r>
              <a:rPr lang="ru-RU" altLang="ru-RU" sz="2000" b="1" cap="all" dirty="0">
                <a:latin typeface="Corbel" panose="020B0503020204020204" pitchFamily="34" charset="0"/>
              </a:rPr>
              <a:t>улице Горького в районе 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вокзала –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cap="all" dirty="0" smtClean="0">
                <a:solidFill>
                  <a:schemeClr val="tx2"/>
                </a:solidFill>
                <a:latin typeface="Corbel" panose="020B0503020204020204" pitchFamily="34" charset="0"/>
              </a:rPr>
              <a:t>получены ту, разработан проект планировки и межевания территории</a:t>
            </a:r>
            <a:endParaRPr lang="ru-RU" altLang="ru-RU" sz="1600" b="1" cap="all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pic>
        <p:nvPicPr>
          <p:cNvPr id="19" name="Picture 4" descr="Картинки по запросу &quot;бердск реконструкция железнодорожного вокзал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26" y="3718919"/>
            <a:ext cx="4385443" cy="3015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60232" y="6450831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1" name="Picture 2" descr="https://berdsk.me/images/57080/7fa1d9a81e23b08afeeb6e2167cb42b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7" y="3717032"/>
            <a:ext cx="4205566" cy="3015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990" y="1360777"/>
            <a:ext cx="907029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C00000"/>
                </a:solidFill>
                <a:latin typeface="Corbel" panose="020B0503020204020204" pitchFamily="34" charset="0"/>
              </a:rPr>
              <a:t>С учётом участия Бердска в Новосибирской агломерации </a:t>
            </a:r>
          </a:p>
        </p:txBody>
      </p:sp>
    </p:spTree>
    <p:extLst>
      <p:ext uri="{BB962C8B-B14F-4D97-AF65-F5344CB8AC3E}">
        <p14:creationId xmlns:p14="http://schemas.microsoft.com/office/powerpoint/2010/main" val="31743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000" y="4221088"/>
            <a:ext cx="2880000" cy="201622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r="10728"/>
          <a:stretch/>
        </p:blipFill>
        <p:spPr bwMode="auto">
          <a:xfrm>
            <a:off x="3224046" y="4514818"/>
            <a:ext cx="2880000" cy="202409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6" b="4959"/>
          <a:stretch/>
        </p:blipFill>
        <p:spPr bwMode="auto">
          <a:xfrm>
            <a:off x="123756" y="4671708"/>
            <a:ext cx="3024336" cy="214283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333764" y="2051779"/>
            <a:ext cx="859336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ru-RU" altLang="ru-RU" sz="2000" dirty="0" smtClean="0">
              <a:latin typeface="Corbel" pitchFamily="34" charset="0"/>
            </a:endParaRPr>
          </a:p>
          <a:p>
            <a:pPr>
              <a:defRPr/>
            </a:pPr>
            <a:r>
              <a:rPr lang="ru-RU" altLang="ru-RU" sz="2000" b="1" i="1" dirty="0" smtClean="0">
                <a:latin typeface="Corbel" panose="020B0503020204020204" pitchFamily="34" charset="0"/>
              </a:rPr>
              <a:t>Бесплатный проезд для школьников </a:t>
            </a:r>
            <a:r>
              <a:rPr lang="ru-RU" altLang="ru-RU" sz="2000" dirty="0" smtClean="0">
                <a:latin typeface="Corbel" panose="020B0503020204020204" pitchFamily="34" charset="0"/>
              </a:rPr>
              <a:t>города в муниципальных автобусах</a:t>
            </a:r>
          </a:p>
          <a:p>
            <a:pPr>
              <a:defRPr/>
            </a:pPr>
            <a:endParaRPr lang="ru-RU" altLang="ru-RU" sz="2000" dirty="0" smtClean="0">
              <a:latin typeface="Corbel" panose="020B0503020204020204" pitchFamily="34" charset="0"/>
            </a:endParaRPr>
          </a:p>
          <a:p>
            <a:pPr>
              <a:defRPr/>
            </a:pPr>
            <a:r>
              <a:rPr lang="ru-RU" altLang="ru-RU" sz="2000" dirty="0" smtClean="0">
                <a:latin typeface="Corbel" panose="020B0503020204020204" pitchFamily="34" charset="0"/>
                <a:cs typeface="Calibri" panose="020F0502020204030204" pitchFamily="34" charset="0"/>
              </a:rPr>
              <a:t>Построен</a:t>
            </a:r>
            <a:r>
              <a:rPr lang="ru-RU" altLang="ru-RU" sz="2000" b="1" dirty="0" smtClean="0"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000" b="1" i="1" dirty="0">
                <a:latin typeface="+mj-lt"/>
              </a:rPr>
              <a:t>1,1</a:t>
            </a:r>
            <a:r>
              <a:rPr lang="ru-RU" altLang="ru-RU" sz="2000" b="1" i="1" dirty="0" smtClean="0">
                <a:latin typeface="Corbel" panose="020B0503020204020204" pitchFamily="34" charset="0"/>
                <a:cs typeface="Calibri" panose="020F0502020204030204" pitchFamily="34" charset="0"/>
              </a:rPr>
              <a:t> км новой дороги </a:t>
            </a:r>
            <a:r>
              <a:rPr lang="ru-RU" altLang="ru-RU" sz="2000" dirty="0" smtClean="0">
                <a:latin typeface="Corbel" panose="020B0503020204020204" pitchFamily="34" charset="0"/>
                <a:cs typeface="Calibri" panose="020F0502020204030204" pitchFamily="34" charset="0"/>
              </a:rPr>
              <a:t>к детскому саду и школе </a:t>
            </a:r>
          </a:p>
          <a:p>
            <a:pPr>
              <a:defRPr/>
            </a:pPr>
            <a:r>
              <a:rPr lang="ru-RU" altLang="ru-RU" sz="2000" dirty="0"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000" dirty="0" smtClean="0">
                <a:latin typeface="Corbel" panose="020B050302020402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в микрорайоне Южный  </a:t>
            </a:r>
          </a:p>
          <a:p>
            <a:pPr>
              <a:defRPr/>
            </a:pPr>
            <a:r>
              <a:rPr lang="ru-RU" sz="2000" dirty="0">
                <a:latin typeface="Corbel" panose="020B0503020204020204" pitchFamily="34" charset="0"/>
                <a:cs typeface="Calibri" panose="020F0502020204030204" pitchFamily="34" charset="0"/>
              </a:rPr>
              <a:t>Ежегодно организуются </a:t>
            </a:r>
            <a:r>
              <a:rPr lang="ru-RU" sz="2000" b="1" i="1" dirty="0">
                <a:latin typeface="Corbel" panose="020B0503020204020204" pitchFamily="34" charset="0"/>
                <a:cs typeface="Calibri" panose="020F0502020204030204" pitchFamily="34" charset="0"/>
              </a:rPr>
              <a:t>пассажирские перевозки по дачным маршрутам</a:t>
            </a:r>
            <a:br>
              <a:rPr lang="ru-RU" sz="2000" b="1" i="1" dirty="0">
                <a:latin typeface="Corbel" panose="020B0503020204020204" pitchFamily="34" charset="0"/>
                <a:cs typeface="Calibri" panose="020F0502020204030204" pitchFamily="34" charset="0"/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altLang="ru-RU" sz="2000" dirty="0" smtClean="0">
                <a:latin typeface="Corbel" panose="020B050302020402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</a:t>
            </a:r>
            <a:endParaRPr lang="ru-RU" altLang="ru-RU" sz="2000" b="1" i="1" dirty="0" smtClean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3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470272"/>
            <a:ext cx="8736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000" b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осуществления перевозок  пассажиров на муниципальных маршрутах</a:t>
            </a:r>
            <a:endParaRPr lang="ru-RU" sz="2000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0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235696" y="4117903"/>
            <a:ext cx="6923246" cy="2789787"/>
            <a:chOff x="2235696" y="4024617"/>
            <a:chExt cx="6923246" cy="2883074"/>
          </a:xfrm>
        </p:grpSpPr>
        <p:pic>
          <p:nvPicPr>
            <p:cNvPr id="25" name="Picture 2" descr="C:\Users\ZasseevaVV.ADMDOM\Downloads\imgonline-com-ua-Shape-KqWLc0na00UZ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696" y="4078605"/>
              <a:ext cx="2768351" cy="276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ZasseevaVV.ADMDOM\Downloads\imgonline-com-ua-Shape-v7LUdrbnAyK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384" y="4057133"/>
              <a:ext cx="2850558" cy="2850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ZasseevaVV.ADMDOM\Downloads\imgonline-com-ua-Shape-nEI1xYpuQdb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056655"/>
              <a:ext cx="2817021" cy="2817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ZasseevaVV.ADMDOM\Downloads\imgonline-com-ua-Shape-67v0s69Btl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2" t="30832" r="40847" b="19182"/>
            <a:stretch/>
          </p:blipFill>
          <p:spPr bwMode="auto">
            <a:xfrm>
              <a:off x="6506774" y="4078605"/>
              <a:ext cx="2637226" cy="279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Прямоугольник 34"/>
            <p:cNvSpPr/>
            <p:nvPr/>
          </p:nvSpPr>
          <p:spPr>
            <a:xfrm>
              <a:off x="3574365" y="4024617"/>
              <a:ext cx="5584577" cy="650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252420" y="1682228"/>
            <a:ext cx="8820472" cy="84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u="sng" dirty="0" smtClean="0">
                <a:latin typeface="Corbel" panose="020B0503020204020204" pitchFamily="34" charset="0"/>
              </a:rPr>
              <a:t>ВСЕГО В ГОРОДЕ</a:t>
            </a:r>
            <a:r>
              <a:rPr lang="ru-RU" altLang="ru-RU" dirty="0" smtClean="0">
                <a:latin typeface="Corbel" panose="020B0503020204020204" pitchFamily="34" charset="0"/>
              </a:rPr>
              <a:t> </a:t>
            </a:r>
            <a:r>
              <a:rPr lang="ru-RU" altLang="ru-RU" dirty="0" smtClean="0">
                <a:solidFill>
                  <a:srgbClr val="00421E"/>
                </a:solidFill>
                <a:latin typeface="+mj-lt"/>
              </a:rPr>
              <a:t>- </a:t>
            </a:r>
            <a:r>
              <a:rPr lang="en-US" altLang="ru-RU" b="1" i="1" dirty="0" smtClean="0">
                <a:latin typeface="+mj-lt"/>
              </a:rPr>
              <a:t>211 </a:t>
            </a:r>
            <a:r>
              <a:rPr lang="ru-RU" altLang="ru-RU" i="1" dirty="0" smtClean="0">
                <a:latin typeface="+mj-lt"/>
              </a:rPr>
              <a:t>км</a:t>
            </a:r>
            <a:r>
              <a:rPr lang="ru-RU" altLang="ru-RU" b="1" i="1" dirty="0" smtClean="0">
                <a:latin typeface="+mj-lt"/>
              </a:rPr>
              <a:t> </a:t>
            </a:r>
            <a:r>
              <a:rPr lang="ru-RU" altLang="ru-RU" i="1" dirty="0">
                <a:latin typeface="Corbel" panose="020B0503020204020204" pitchFamily="34" charset="0"/>
              </a:rPr>
              <a:t>автомобильных дорог</a:t>
            </a:r>
            <a:r>
              <a:rPr lang="ru-RU" altLang="ru-RU" i="1" dirty="0" smtClean="0">
                <a:latin typeface="Corbel" panose="020B0503020204020204" pitchFamily="34" charset="0"/>
              </a:rPr>
              <a:t>/ </a:t>
            </a:r>
            <a:r>
              <a:rPr lang="ru-RU" altLang="ru-RU" b="1" i="1" dirty="0" smtClean="0">
                <a:latin typeface="+mj-lt"/>
              </a:rPr>
              <a:t>67 км</a:t>
            </a:r>
            <a:r>
              <a:rPr lang="ru-RU" altLang="ru-RU" i="1" dirty="0" smtClean="0">
                <a:latin typeface="+mj-lt"/>
              </a:rPr>
              <a:t> </a:t>
            </a:r>
            <a:r>
              <a:rPr lang="ru-RU" altLang="ru-RU" i="1" dirty="0" smtClean="0">
                <a:latin typeface="Corbel" panose="020B0503020204020204" pitchFamily="34" charset="0"/>
              </a:rPr>
              <a:t>тротуаров / </a:t>
            </a:r>
          </a:p>
          <a:p>
            <a:pPr>
              <a:defRPr/>
            </a:pPr>
            <a:r>
              <a:rPr lang="ru-RU" altLang="ru-RU" i="1" dirty="0" smtClean="0">
                <a:latin typeface="Corbel" panose="020B0503020204020204" pitchFamily="34" charset="0"/>
              </a:rPr>
              <a:t>                                                                                                                   </a:t>
            </a:r>
            <a:r>
              <a:rPr lang="ru-RU" altLang="ru-RU" b="1" i="1" dirty="0" smtClean="0">
                <a:latin typeface="+mj-lt"/>
              </a:rPr>
              <a:t>25 км </a:t>
            </a:r>
            <a:r>
              <a:rPr lang="ru-RU" altLang="ru-RU" i="1" dirty="0" smtClean="0">
                <a:latin typeface="Corbel" panose="020B0503020204020204" pitchFamily="34" charset="0"/>
              </a:rPr>
              <a:t>внутриквартальных</a:t>
            </a:r>
            <a:r>
              <a:rPr lang="ru-RU" altLang="ru-RU" i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ru-RU" altLang="ru-RU" i="1" dirty="0">
                <a:latin typeface="Corbel" panose="020B0503020204020204" pitchFamily="34" charset="0"/>
              </a:rPr>
              <a:t>дорог </a:t>
            </a:r>
          </a:p>
          <a:p>
            <a:pPr>
              <a:defRPr/>
            </a:pPr>
            <a:endParaRPr lang="ru-RU" altLang="ru-RU" sz="1200" dirty="0" smtClean="0">
              <a:latin typeface="Corbel" pitchFamily="34" charset="0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3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18357" y="2861862"/>
            <a:ext cx="37070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000" b="1" i="1" dirty="0">
                <a:latin typeface="Corbel" panose="020B0503020204020204" pitchFamily="34" charset="0"/>
              </a:rPr>
              <a:t>До </a:t>
            </a:r>
            <a:r>
              <a:rPr lang="ru-RU" altLang="ru-RU" sz="2000" b="1" i="1" dirty="0">
                <a:latin typeface="+mj-lt"/>
              </a:rPr>
              <a:t>2016</a:t>
            </a:r>
            <a:r>
              <a:rPr lang="ru-RU" altLang="ru-RU" sz="2000" b="1" i="1" dirty="0">
                <a:latin typeface="Corbel" panose="020B0503020204020204" pitchFamily="34" charset="0"/>
              </a:rPr>
              <a:t> года – </a:t>
            </a:r>
            <a:endParaRPr lang="ru-RU" altLang="ru-RU" sz="2000" b="1" i="1" dirty="0" smtClean="0">
              <a:latin typeface="Corbel" panose="020B0503020204020204" pitchFamily="34" charset="0"/>
            </a:endParaRPr>
          </a:p>
          <a:p>
            <a:pPr algn="ctr">
              <a:defRPr/>
            </a:pPr>
            <a:r>
              <a:rPr lang="ru-RU" altLang="ru-RU" sz="2000" b="1" i="1" dirty="0" smtClean="0">
                <a:latin typeface="Corbel" panose="020B0503020204020204" pitchFamily="34" charset="0"/>
              </a:rPr>
              <a:t>ремонт </a:t>
            </a:r>
            <a:r>
              <a:rPr lang="ru-RU" altLang="ru-RU" sz="2000" b="1" i="1" dirty="0">
                <a:latin typeface="Corbel" panose="020B0503020204020204" pitchFamily="34" charset="0"/>
              </a:rPr>
              <a:t>улично – дорожной сети не превышал </a:t>
            </a:r>
            <a:r>
              <a:rPr lang="ru-RU" altLang="ru-RU" sz="2000" b="1" i="1" dirty="0">
                <a:latin typeface="+mj-lt"/>
              </a:rPr>
              <a:t>12%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17935" y="1345649"/>
            <a:ext cx="4039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Развитие улично – дорожной сети</a:t>
            </a:r>
            <a:endParaRPr lang="ru-RU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9268" y="2569475"/>
            <a:ext cx="540619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i="1" u="sng" dirty="0">
                <a:latin typeface="Corbel" panose="020B0503020204020204" pitchFamily="34" charset="0"/>
              </a:rPr>
              <a:t>МП «БЛАГОУСТРОЙСТВО ГОРОДА БЕРДСКА»</a:t>
            </a:r>
            <a:r>
              <a:rPr lang="ru-RU" altLang="ru-RU" b="1" i="1" dirty="0">
                <a:latin typeface="Corbel" panose="020B0503020204020204" pitchFamily="34" charset="0"/>
              </a:rPr>
              <a:t> </a:t>
            </a:r>
          </a:p>
          <a:p>
            <a:pPr>
              <a:defRPr/>
            </a:pPr>
            <a:r>
              <a:rPr lang="ru-RU" altLang="ru-RU" sz="2000" b="1" dirty="0">
                <a:latin typeface="Corbel" panose="020B0503020204020204" pitchFamily="34" charset="0"/>
              </a:rPr>
              <a:t>отремонтировано</a:t>
            </a:r>
            <a:r>
              <a:rPr lang="ru-RU" altLang="ru-RU" sz="2000" dirty="0">
                <a:latin typeface="Corbel" panose="020B0503020204020204" pitchFamily="34" charset="0"/>
              </a:rPr>
              <a:t> </a:t>
            </a:r>
            <a:endParaRPr lang="ru-RU" altLang="ru-RU" sz="2000" dirty="0" smtClean="0">
              <a:latin typeface="Corbel" panose="020B0503020204020204" pitchFamily="34" charset="0"/>
            </a:endParaRPr>
          </a:p>
          <a:p>
            <a:pPr>
              <a:defRPr/>
            </a:pPr>
            <a:r>
              <a:rPr lang="ru-RU" altLang="ru-RU" sz="2000" b="1" i="1" dirty="0" smtClean="0">
                <a:latin typeface="+mj-lt"/>
              </a:rPr>
              <a:t>37</a:t>
            </a:r>
            <a:r>
              <a:rPr lang="ru-RU" altLang="ru-RU" sz="2000" b="1" i="1" dirty="0">
                <a:latin typeface="+mj-lt"/>
              </a:rPr>
              <a:t>%</a:t>
            </a:r>
            <a:r>
              <a:rPr lang="ru-RU" altLang="ru-RU" sz="2000" b="1" i="1" dirty="0">
                <a:latin typeface="Corbel" panose="020B0503020204020204" pitchFamily="34" charset="0"/>
              </a:rPr>
              <a:t> </a:t>
            </a:r>
            <a:r>
              <a:rPr lang="ru-RU" altLang="ru-RU" sz="2000" b="1" i="1" dirty="0" smtClean="0">
                <a:latin typeface="Corbel" panose="020B0503020204020204" pitchFamily="34" charset="0"/>
              </a:rPr>
              <a:t> </a:t>
            </a:r>
            <a:r>
              <a:rPr lang="ru-RU" altLang="ru-RU" sz="2000" i="1" dirty="0" smtClean="0">
                <a:latin typeface="Corbel" panose="020B0503020204020204" pitchFamily="34" charset="0"/>
              </a:rPr>
              <a:t>улично </a:t>
            </a:r>
            <a:r>
              <a:rPr lang="ru-RU" altLang="ru-RU" sz="2000" i="1" dirty="0">
                <a:latin typeface="Corbel" panose="020B0503020204020204" pitchFamily="34" charset="0"/>
              </a:rPr>
              <a:t>– дорожной </a:t>
            </a:r>
            <a:r>
              <a:rPr lang="ru-RU" altLang="ru-RU" sz="2000" i="1" dirty="0" smtClean="0">
                <a:latin typeface="Corbel" panose="020B0503020204020204" pitchFamily="34" charset="0"/>
              </a:rPr>
              <a:t>сети</a:t>
            </a:r>
            <a:endParaRPr lang="ru-RU" altLang="ru-RU" sz="2000" i="1" dirty="0">
              <a:latin typeface="Corbel" panose="020B0503020204020204" pitchFamily="34" charset="0"/>
            </a:endParaRPr>
          </a:p>
          <a:p>
            <a:pPr>
              <a:defRPr/>
            </a:pPr>
            <a:r>
              <a:rPr lang="ru-RU" altLang="ru-RU" sz="2000" b="1" i="1" dirty="0">
                <a:latin typeface="+mj-lt"/>
              </a:rPr>
              <a:t>27%</a:t>
            </a:r>
            <a:r>
              <a:rPr lang="ru-RU" altLang="ru-RU" sz="2000" i="1" dirty="0">
                <a:latin typeface="Corbel" panose="020B0503020204020204" pitchFamily="34" charset="0"/>
              </a:rPr>
              <a:t> </a:t>
            </a:r>
            <a:r>
              <a:rPr lang="ru-RU" altLang="ru-RU" sz="2000" i="1" dirty="0" smtClean="0">
                <a:latin typeface="Corbel" panose="020B0503020204020204" pitchFamily="34" charset="0"/>
              </a:rPr>
              <a:t>внутриквартальных дорог</a:t>
            </a:r>
            <a:endParaRPr lang="ru-RU" altLang="ru-RU" sz="2000" i="1" dirty="0">
              <a:latin typeface="Corbel" panose="020B0503020204020204" pitchFamily="34" charset="0"/>
            </a:endParaRPr>
          </a:p>
          <a:p>
            <a:pPr>
              <a:defRPr/>
            </a:pPr>
            <a:r>
              <a:rPr lang="ru-RU" altLang="ru-RU" sz="2000" b="1" i="1" dirty="0">
                <a:latin typeface="+mj-lt"/>
              </a:rPr>
              <a:t>55%</a:t>
            </a:r>
            <a:r>
              <a:rPr lang="ru-RU" altLang="ru-RU" sz="2000" i="1" dirty="0">
                <a:latin typeface="Corbel" panose="020B0503020204020204" pitchFamily="34" charset="0"/>
              </a:rPr>
              <a:t> </a:t>
            </a:r>
            <a:r>
              <a:rPr lang="ru-RU" altLang="ru-RU" sz="2000" i="1" dirty="0" smtClean="0">
                <a:latin typeface="Corbel" panose="020B0503020204020204" pitchFamily="34" charset="0"/>
              </a:rPr>
              <a:t> тротуаров</a:t>
            </a:r>
            <a:endParaRPr lang="ru-RU" altLang="ru-RU" sz="2000" i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6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123728" y="4437112"/>
            <a:ext cx="7035214" cy="2470579"/>
            <a:chOff x="2235696" y="4024617"/>
            <a:chExt cx="6923246" cy="2883074"/>
          </a:xfrm>
        </p:grpSpPr>
        <p:pic>
          <p:nvPicPr>
            <p:cNvPr id="25" name="Picture 2" descr="C:\Users\ZasseevaVV.ADMDOM\Downloads\imgonline-com-ua-Shape-KqWLc0na00UZ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696" y="4078605"/>
              <a:ext cx="2768351" cy="276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ZasseevaVV.ADMDOM\Downloads\imgonline-com-ua-Shape-v7LUdrbnAyK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384" y="4057133"/>
              <a:ext cx="2850558" cy="2850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ZasseevaVV.ADMDOM\Downloads\imgonline-com-ua-Shape-nEI1xYpuQdb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056655"/>
              <a:ext cx="2817021" cy="2817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ZasseevaVV.ADMDOM\Downloads\imgonline-com-ua-Shape-67v0s69Btl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2" t="30832" r="40847" b="19182"/>
            <a:stretch/>
          </p:blipFill>
          <p:spPr bwMode="auto">
            <a:xfrm>
              <a:off x="6506774" y="4078605"/>
              <a:ext cx="2637226" cy="279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Прямоугольник 34"/>
            <p:cNvSpPr/>
            <p:nvPr/>
          </p:nvSpPr>
          <p:spPr>
            <a:xfrm>
              <a:off x="3574365" y="4024617"/>
              <a:ext cx="5584577" cy="650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338470" y="1517192"/>
            <a:ext cx="8820472" cy="389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u="sng" dirty="0" smtClean="0">
                <a:solidFill>
                  <a:srgbClr val="C00000"/>
                </a:solidFill>
                <a:latin typeface="Corbel" panose="020B0503020204020204" pitchFamily="34" charset="0"/>
              </a:rPr>
              <a:t>ФЕДЕРАЛЬНЫЙ ПРОЕКТ БКАД </a:t>
            </a:r>
          </a:p>
          <a:p>
            <a:pPr>
              <a:defRPr/>
            </a:pPr>
            <a:r>
              <a:rPr lang="ru-RU" altLang="ru-RU" sz="2000" dirty="0" smtClean="0">
                <a:latin typeface="+mj-lt"/>
              </a:rPr>
              <a:t>Отремонтировано</a:t>
            </a:r>
            <a:r>
              <a:rPr lang="ru-RU" altLang="ru-RU" sz="2000" b="1" dirty="0" smtClean="0">
                <a:latin typeface="+mj-lt"/>
              </a:rPr>
              <a:t> </a:t>
            </a:r>
            <a:r>
              <a:rPr lang="ru-RU" altLang="ru-RU" sz="2000" b="1" i="1" dirty="0" smtClean="0">
                <a:latin typeface="+mj-lt"/>
              </a:rPr>
              <a:t>10 км</a:t>
            </a:r>
            <a:r>
              <a:rPr lang="en-US" altLang="ru-RU" sz="2000" b="1" dirty="0" smtClean="0">
                <a:latin typeface="+mj-lt"/>
              </a:rPr>
              <a:t> </a:t>
            </a:r>
            <a:r>
              <a:rPr lang="ru-RU" altLang="ru-RU" sz="2000" dirty="0">
                <a:latin typeface="Corbel" panose="020B0503020204020204" pitchFamily="34" charset="0"/>
              </a:rPr>
              <a:t>автомобильных</a:t>
            </a:r>
            <a:r>
              <a:rPr lang="ru-RU" altLang="ru-RU" sz="2000" b="1" dirty="0" smtClean="0">
                <a:latin typeface="+mj-lt"/>
              </a:rPr>
              <a:t> </a:t>
            </a:r>
            <a:r>
              <a:rPr lang="ru-RU" altLang="ru-RU" sz="2000" dirty="0" smtClean="0">
                <a:latin typeface="Corbel" panose="020B0503020204020204" pitchFamily="34" charset="0"/>
              </a:rPr>
              <a:t>дорог / </a:t>
            </a:r>
            <a:r>
              <a:rPr lang="ru-RU" altLang="ru-RU" sz="2000" b="1" i="1" dirty="0" smtClean="0">
                <a:latin typeface="+mj-lt"/>
              </a:rPr>
              <a:t>283,6 </a:t>
            </a:r>
            <a:r>
              <a:rPr lang="ru-RU" altLang="ru-RU" sz="2000" dirty="0" err="1" smtClean="0">
                <a:latin typeface="+mj-lt"/>
              </a:rPr>
              <a:t>млн.рублей</a:t>
            </a:r>
            <a:r>
              <a:rPr lang="en-US" altLang="ru-RU" sz="2000" dirty="0" smtClean="0">
                <a:latin typeface="+mj-lt"/>
              </a:rPr>
              <a:t> </a:t>
            </a:r>
            <a:endParaRPr lang="ru-RU" altLang="ru-RU" sz="2000" dirty="0">
              <a:latin typeface="Corbel" panose="020B0503020204020204" pitchFamily="34" charset="0"/>
            </a:endParaRPr>
          </a:p>
          <a:p>
            <a:pPr>
              <a:defRPr/>
            </a:pPr>
            <a:endParaRPr lang="ru-RU" altLang="ru-RU" sz="1100" dirty="0" smtClean="0">
              <a:latin typeface="Corbel" panose="020B0503020204020204" pitchFamily="34" charset="0"/>
            </a:endParaRPr>
          </a:p>
          <a:p>
            <a:pPr>
              <a:defRPr/>
            </a:pPr>
            <a:r>
              <a:rPr lang="ru-RU" altLang="ru-RU" b="1" u="sng" dirty="0" smtClean="0">
                <a:solidFill>
                  <a:srgbClr val="C00000"/>
                </a:solidFill>
                <a:latin typeface="Corbel" panose="020B0503020204020204" pitchFamily="34" charset="0"/>
              </a:rPr>
              <a:t>ПРОГРАММЫ ВСЕХ УРОВНЕЙ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2000" dirty="0" smtClean="0">
                <a:latin typeface="+mj-lt"/>
              </a:rPr>
              <a:t>Реконструкция </a:t>
            </a:r>
            <a:r>
              <a:rPr lang="ru-RU" altLang="ru-RU" sz="2000" b="1" i="1" dirty="0" smtClean="0">
                <a:latin typeface="+mj-lt"/>
              </a:rPr>
              <a:t>10 км</a:t>
            </a:r>
            <a:r>
              <a:rPr lang="ru-RU" altLang="ru-RU" sz="2000" dirty="0" smtClean="0">
                <a:latin typeface="+mj-lt"/>
              </a:rPr>
              <a:t> </a:t>
            </a:r>
            <a:r>
              <a:rPr lang="ru-RU" altLang="ru-RU" sz="2000" dirty="0">
                <a:latin typeface="+mj-lt"/>
              </a:rPr>
              <a:t>дорожного полотна / </a:t>
            </a:r>
            <a:r>
              <a:rPr lang="ru-RU" altLang="ru-RU" sz="2000" b="1" i="1" dirty="0" smtClean="0">
                <a:latin typeface="+mj-lt"/>
              </a:rPr>
              <a:t>25 км</a:t>
            </a:r>
            <a:r>
              <a:rPr lang="ru-RU" altLang="ru-RU" sz="2000" dirty="0" smtClean="0">
                <a:latin typeface="+mj-lt"/>
              </a:rPr>
              <a:t> </a:t>
            </a:r>
            <a:r>
              <a:rPr lang="ru-RU" altLang="ru-RU" sz="2000" dirty="0">
                <a:latin typeface="+mj-lt"/>
              </a:rPr>
              <a:t>тротуаров / </a:t>
            </a:r>
            <a:r>
              <a:rPr lang="ru-RU" altLang="ru-RU" sz="2000" b="1" i="1" dirty="0" smtClean="0">
                <a:latin typeface="+mj-lt"/>
              </a:rPr>
              <a:t>500 </a:t>
            </a:r>
            <a:r>
              <a:rPr lang="ru-RU" altLang="ru-RU" sz="2000" b="1" i="1" dirty="0">
                <a:latin typeface="+mj-lt"/>
              </a:rPr>
              <a:t>млн.руб.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2000" dirty="0" smtClean="0">
                <a:latin typeface="+mj-lt"/>
              </a:rPr>
              <a:t>Ямочный </a:t>
            </a:r>
            <a:r>
              <a:rPr lang="ru-RU" altLang="ru-RU" sz="2000" dirty="0">
                <a:latin typeface="+mj-lt"/>
              </a:rPr>
              <a:t>ремонт </a:t>
            </a:r>
            <a:r>
              <a:rPr lang="ru-RU" altLang="ru-RU" sz="2000" b="1" i="1" dirty="0">
                <a:latin typeface="+mj-lt"/>
              </a:rPr>
              <a:t>18 км </a:t>
            </a:r>
            <a:r>
              <a:rPr lang="ru-RU" altLang="ru-RU" sz="2000" dirty="0">
                <a:latin typeface="+mj-lt"/>
              </a:rPr>
              <a:t>/ щебенение </a:t>
            </a:r>
            <a:r>
              <a:rPr lang="ru-RU" altLang="ru-RU" sz="2000" b="1" i="1" dirty="0">
                <a:latin typeface="+mj-lt"/>
              </a:rPr>
              <a:t>24 км </a:t>
            </a:r>
            <a:r>
              <a:rPr lang="ru-RU" altLang="ru-RU" sz="2000" dirty="0">
                <a:latin typeface="+mj-lt"/>
              </a:rPr>
              <a:t>дорог в частном секторе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2000" b="1" i="1" dirty="0">
                <a:latin typeface="+mj-lt"/>
              </a:rPr>
              <a:t>16 км </a:t>
            </a:r>
            <a:r>
              <a:rPr lang="ru-RU" altLang="ru-RU" sz="2000" dirty="0">
                <a:latin typeface="+mj-lt"/>
              </a:rPr>
              <a:t>линий наружного освещения / </a:t>
            </a:r>
            <a:r>
              <a:rPr lang="ru-RU" altLang="ru-RU" sz="2000" b="1" i="1" dirty="0">
                <a:latin typeface="+mj-lt"/>
              </a:rPr>
              <a:t>8,2</a:t>
            </a:r>
            <a:r>
              <a:rPr lang="ru-RU" altLang="ru-RU" sz="2000" dirty="0">
                <a:latin typeface="+mj-lt"/>
              </a:rPr>
              <a:t> млн.руб. </a:t>
            </a:r>
          </a:p>
          <a:p>
            <a:pPr>
              <a:lnSpc>
                <a:spcPct val="150000"/>
              </a:lnSpc>
              <a:defRPr/>
            </a:pPr>
            <a:r>
              <a:rPr lang="ru-RU" altLang="ru-RU" sz="2000" dirty="0" smtClean="0">
                <a:latin typeface="+mj-lt"/>
              </a:rPr>
              <a:t>Установлено </a:t>
            </a:r>
            <a:r>
              <a:rPr lang="ru-RU" altLang="ru-RU" sz="2000" b="1" i="1" dirty="0">
                <a:latin typeface="+mj-lt"/>
              </a:rPr>
              <a:t>9</a:t>
            </a:r>
            <a:r>
              <a:rPr lang="ru-RU" altLang="ru-RU" sz="2000" dirty="0">
                <a:latin typeface="+mj-lt"/>
              </a:rPr>
              <a:t> </a:t>
            </a:r>
            <a:r>
              <a:rPr lang="ru-RU" altLang="ru-RU" sz="2000" dirty="0" smtClean="0">
                <a:latin typeface="+mj-lt"/>
              </a:rPr>
              <a:t>новых светофоров</a:t>
            </a:r>
            <a:endParaRPr lang="ru-RU" altLang="ru-RU" sz="2000" dirty="0">
              <a:latin typeface="+mj-lt"/>
            </a:endParaRPr>
          </a:p>
          <a:p>
            <a:pPr>
              <a:defRPr/>
            </a:pPr>
            <a:r>
              <a:rPr lang="ru-RU" altLang="ru-RU" sz="2000" dirty="0" smtClean="0">
                <a:latin typeface="+mj-lt"/>
              </a:rPr>
              <a:t> </a:t>
            </a:r>
          </a:p>
          <a:p>
            <a:pPr>
              <a:defRPr/>
            </a:pPr>
            <a:endParaRPr lang="ru-RU" altLang="ru-RU" sz="2000" b="1" dirty="0">
              <a:solidFill>
                <a:srgbClr val="00421E"/>
              </a:solidFill>
              <a:latin typeface="+mj-lt"/>
            </a:endParaRPr>
          </a:p>
          <a:p>
            <a:pPr>
              <a:defRPr/>
            </a:pPr>
            <a:endParaRPr lang="en-US" altLang="ru-RU" sz="2000" b="1" dirty="0">
              <a:solidFill>
                <a:srgbClr val="00421E"/>
              </a:solidFill>
              <a:latin typeface="+mj-lt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3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4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2522" t="12486" r="14137" b="12151"/>
          <a:stretch/>
        </p:blipFill>
        <p:spPr>
          <a:xfrm>
            <a:off x="4743450" y="4040908"/>
            <a:ext cx="3493234" cy="268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3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3" y="1430683"/>
            <a:ext cx="828092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rgbClr val="C00000"/>
                </a:solidFill>
                <a:latin typeface="Corbel" panose="020B0503020204020204" pitchFamily="34" charset="0"/>
              </a:rPr>
              <a:t>ФЕДЕРАЛЬНЫЙ ПРОЕКТ «КОМФОРТНАЯ ГОРОДСКАЯ СРЕДА»</a:t>
            </a:r>
          </a:p>
          <a:p>
            <a:pPr>
              <a:defRPr/>
            </a:pPr>
            <a:endParaRPr lang="ru-RU" altLang="ru-RU" b="1" dirty="0" smtClean="0"/>
          </a:p>
          <a:p>
            <a:pPr>
              <a:defRPr/>
            </a:pPr>
            <a:r>
              <a:rPr lang="ru-RU" altLang="ru-RU" sz="2000" dirty="0" smtClean="0">
                <a:latin typeface="+mj-lt"/>
              </a:rPr>
              <a:t>Отремонтировано</a:t>
            </a:r>
            <a:r>
              <a:rPr lang="ru-RU" altLang="ru-RU" sz="2000" b="1" dirty="0" smtClean="0">
                <a:latin typeface="+mj-lt"/>
              </a:rPr>
              <a:t> 47</a:t>
            </a:r>
            <a:r>
              <a:rPr lang="ru-RU" altLang="ru-RU" b="1" dirty="0" smtClean="0">
                <a:latin typeface="+mj-lt"/>
              </a:rPr>
              <a:t> </a:t>
            </a:r>
            <a:r>
              <a:rPr lang="ru-RU" altLang="ru-RU" dirty="0">
                <a:latin typeface="Corbel" panose="020B0503020204020204" pitchFamily="34" charset="0"/>
              </a:rPr>
              <a:t>придомовых территорий / </a:t>
            </a:r>
            <a:r>
              <a:rPr lang="ru-RU" altLang="ru-RU" sz="2000" b="1" dirty="0">
                <a:latin typeface="+mj-lt"/>
              </a:rPr>
              <a:t>125,6</a:t>
            </a:r>
            <a:r>
              <a:rPr lang="ru-RU" altLang="ru-RU" dirty="0" smtClean="0">
                <a:latin typeface="Corbel" panose="020B0503020204020204" pitchFamily="34" charset="0"/>
              </a:rPr>
              <a:t> млн.руб.</a:t>
            </a:r>
          </a:p>
          <a:p>
            <a:pPr>
              <a:defRPr/>
            </a:pPr>
            <a:r>
              <a:rPr lang="ru-RU" altLang="ru-RU" sz="2000" b="1" i="1" dirty="0" smtClean="0">
                <a:latin typeface="+mj-lt"/>
              </a:rPr>
              <a:t>                                                6,4 км</a:t>
            </a:r>
            <a:r>
              <a:rPr lang="ru-RU" altLang="ru-RU" i="1" dirty="0" smtClean="0">
                <a:latin typeface="Corbel" panose="020B0503020204020204" pitchFamily="34" charset="0"/>
              </a:rPr>
              <a:t> </a:t>
            </a:r>
            <a:r>
              <a:rPr lang="ru-RU" altLang="ru-RU" dirty="0" smtClean="0">
                <a:latin typeface="Corbel" panose="020B0503020204020204" pitchFamily="34" charset="0"/>
              </a:rPr>
              <a:t>внутриквартальных дорог </a:t>
            </a:r>
            <a:r>
              <a:rPr lang="ru-RU" altLang="ru-RU" dirty="0">
                <a:latin typeface="Corbel" panose="020B0503020204020204" pitchFamily="34" charset="0"/>
              </a:rPr>
              <a:t>/ </a:t>
            </a:r>
            <a:r>
              <a:rPr lang="ru-RU" altLang="ru-RU" sz="2000" b="1" i="1" dirty="0" smtClean="0">
                <a:latin typeface="+mj-lt"/>
              </a:rPr>
              <a:t>4,4 км</a:t>
            </a:r>
            <a:r>
              <a:rPr lang="ru-RU" altLang="ru-RU" b="1" i="1" dirty="0" smtClean="0"/>
              <a:t> </a:t>
            </a:r>
            <a:r>
              <a:rPr lang="ru-RU" altLang="ru-RU" dirty="0">
                <a:latin typeface="Corbel" panose="020B0503020204020204" pitchFamily="34" charset="0"/>
              </a:rPr>
              <a:t>тротуаров</a:t>
            </a:r>
          </a:p>
          <a:p>
            <a:pPr>
              <a:defRPr/>
            </a:pPr>
            <a:endParaRPr lang="ru-RU" altLang="ru-RU" sz="1100" dirty="0">
              <a:latin typeface="Corbel" pitchFamily="34" charset="0"/>
            </a:endParaRPr>
          </a:p>
          <a:p>
            <a:pPr>
              <a:defRPr/>
            </a:pPr>
            <a:r>
              <a:rPr lang="ru-RU" altLang="ru-RU" dirty="0">
                <a:latin typeface="Corbel" panose="020B0503020204020204" pitchFamily="34" charset="0"/>
              </a:rPr>
              <a:t>Благоустройство </a:t>
            </a:r>
            <a:r>
              <a:rPr lang="ru-RU" altLang="ru-RU" b="1" i="1" dirty="0">
                <a:latin typeface="Corbel" panose="020B0503020204020204" pitchFamily="34" charset="0"/>
              </a:rPr>
              <a:t>Городского парка культуры и отдыха</a:t>
            </a:r>
            <a:endParaRPr lang="ru-RU" altLang="ru-RU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2" y="3115055"/>
            <a:ext cx="828092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altLang="ru-RU" b="1" u="sng" dirty="0">
                <a:solidFill>
                  <a:srgbClr val="C00000"/>
                </a:solidFill>
                <a:latin typeface="Corbel" panose="020B0503020204020204" pitchFamily="34" charset="0"/>
              </a:rPr>
              <a:t>МП «БЛАГОУСТРОЙСТВО ГОРОДА БЕРДСКА</a:t>
            </a:r>
            <a:r>
              <a:rPr lang="ru-RU" altLang="ru-RU" b="1" u="sng" dirty="0" smtClean="0">
                <a:solidFill>
                  <a:srgbClr val="C00000"/>
                </a:solidFill>
                <a:latin typeface="Corbel" panose="020B0503020204020204" pitchFamily="34" charset="0"/>
              </a:rPr>
              <a:t>»</a:t>
            </a:r>
          </a:p>
          <a:p>
            <a:pPr>
              <a:defRPr/>
            </a:pPr>
            <a:r>
              <a:rPr lang="ru-RU" altLang="ru-RU" dirty="0">
                <a:latin typeface="Corbel" panose="020B0503020204020204" pitchFamily="34" charset="0"/>
              </a:rPr>
              <a:t>За счет грантов – </a:t>
            </a:r>
            <a:r>
              <a:rPr lang="ru-RU" altLang="ru-RU" sz="2000" b="1" dirty="0">
                <a:latin typeface="+mj-lt"/>
              </a:rPr>
              <a:t>14</a:t>
            </a:r>
            <a:r>
              <a:rPr lang="ru-RU" altLang="ru-RU" dirty="0">
                <a:latin typeface="Corbel" panose="020B0503020204020204" pitchFamily="34" charset="0"/>
              </a:rPr>
              <a:t> придомовых территорий / </a:t>
            </a:r>
            <a:r>
              <a:rPr lang="ru-RU" altLang="ru-RU" sz="2000" b="1" i="1" dirty="0" smtClean="0">
                <a:latin typeface="+mj-lt"/>
              </a:rPr>
              <a:t>3,5 км </a:t>
            </a:r>
            <a:r>
              <a:rPr lang="ru-RU" altLang="ru-RU" sz="2000" dirty="0">
                <a:latin typeface="Corbel" panose="020B0503020204020204" pitchFamily="34" charset="0"/>
              </a:rPr>
              <a:t>внутриквартальных </a:t>
            </a:r>
            <a:endParaRPr lang="ru-RU" altLang="ru-RU" sz="2000" dirty="0" smtClean="0">
              <a:latin typeface="Corbel" panose="020B0503020204020204" pitchFamily="34" charset="0"/>
            </a:endParaRPr>
          </a:p>
          <a:p>
            <a:pPr>
              <a:defRPr/>
            </a:pPr>
            <a:r>
              <a:rPr lang="ru-RU" altLang="ru-RU" sz="2000" dirty="0">
                <a:latin typeface="Corbel" panose="020B0503020204020204" pitchFamily="34" charset="0"/>
              </a:rPr>
              <a:t> </a:t>
            </a:r>
            <a:r>
              <a:rPr lang="ru-RU" altLang="ru-RU" sz="2000" dirty="0" smtClean="0">
                <a:latin typeface="Corbel" panose="020B0503020204020204" pitchFamily="34" charset="0"/>
              </a:rPr>
              <a:t>                                                                                                                                                  </a:t>
            </a:r>
            <a:r>
              <a:rPr lang="ru-RU" altLang="ru-RU" sz="2000" dirty="0" smtClean="0">
                <a:latin typeface="+mj-lt"/>
              </a:rPr>
              <a:t>дорог</a:t>
            </a:r>
            <a:endParaRPr lang="ru-RU" altLang="ru-RU" dirty="0"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ru-RU" altLang="ru-RU" b="1" u="sng" dirty="0">
              <a:solidFill>
                <a:srgbClr val="00421E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ru-RU" altLang="ru-RU" b="1" u="sng" dirty="0">
              <a:solidFill>
                <a:srgbClr val="00421E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24" y="4032904"/>
            <a:ext cx="4089543" cy="27000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9057" y="6681388"/>
            <a:ext cx="5808987" cy="801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717" y="3861048"/>
            <a:ext cx="4761974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406675" y="1663891"/>
            <a:ext cx="8784976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altLang="ru-RU" sz="2000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доля автомобильных </a:t>
            </a:r>
            <a:r>
              <a:rPr lang="ru-RU" altLang="ru-RU" sz="2000" b="1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дорог с твёрдым покрытием </a:t>
            </a:r>
            <a:r>
              <a:rPr lang="ru-RU" altLang="ru-RU" sz="2000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составила</a:t>
            </a:r>
            <a:r>
              <a:rPr lang="ru-RU" altLang="ru-RU" sz="2000" b="1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000" b="1" i="1" dirty="0" smtClean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67%</a:t>
            </a:r>
            <a:r>
              <a:rPr lang="ru-RU" altLang="ru-RU" sz="2000" dirty="0" smtClean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u-RU" altLang="ru-RU" sz="2000" b="1" dirty="0" smtClean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-</a:t>
            </a:r>
            <a:r>
              <a:rPr lang="ru-RU" altLang="ru-RU" sz="2000" dirty="0" smtClean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u-RU" altLang="ru-RU" sz="2000" b="1" i="1" cap="all" dirty="0" smtClean="0">
                <a:solidFill>
                  <a:srgbClr val="C00000"/>
                </a:solidFill>
                <a:latin typeface="+mj-lt"/>
              </a:rPr>
              <a:t>↑ 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20%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altLang="ru-RU" sz="2000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удельный вес </a:t>
            </a:r>
            <a:r>
              <a:rPr lang="ru-RU" altLang="ru-RU" sz="2000" b="1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отремонтированной дорожной сети </a:t>
            </a:r>
            <a:r>
              <a:rPr lang="ru-RU" altLang="ru-RU" sz="2000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составил</a:t>
            </a:r>
            <a:r>
              <a:rPr lang="ru-RU" altLang="ru-RU" sz="2000" b="1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000" b="1" i="1" dirty="0" smtClean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37%  - </a:t>
            </a:r>
            <a:r>
              <a:rPr lang="ru-RU" altLang="ru-RU" sz="2000" b="1" i="1" cap="all" dirty="0" smtClean="0">
                <a:solidFill>
                  <a:srgbClr val="C00000"/>
                </a:solidFill>
                <a:latin typeface="+mj-lt"/>
              </a:rPr>
              <a:t>↑ 22%</a:t>
            </a:r>
            <a:endParaRPr lang="ru-RU" altLang="ru-RU" sz="2000" b="1" i="1" dirty="0" smtClean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ru-RU" altLang="ru-RU" sz="2000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доля</a:t>
            </a:r>
            <a:r>
              <a:rPr lang="ru-RU" altLang="ru-RU" sz="2000" b="1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000" b="1" i="1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освещенных улиц </a:t>
            </a:r>
            <a:r>
              <a:rPr lang="ru-RU" altLang="ru-RU" sz="2000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составила</a:t>
            </a:r>
            <a:r>
              <a:rPr lang="ru-RU" altLang="ru-RU" sz="2000" b="1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000" b="1" i="1" dirty="0" smtClean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51% - </a:t>
            </a:r>
            <a:r>
              <a:rPr lang="ru-RU" altLang="ru-RU" sz="2000" b="1" i="1" cap="all" dirty="0" smtClean="0">
                <a:solidFill>
                  <a:srgbClr val="C00000"/>
                </a:solidFill>
                <a:latin typeface="+mj-lt"/>
              </a:rPr>
              <a:t>↑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6,3%</a:t>
            </a:r>
          </a:p>
          <a:p>
            <a:pPr lvl="0">
              <a:lnSpc>
                <a:spcPct val="150000"/>
              </a:lnSpc>
              <a:defRPr/>
            </a:pPr>
            <a:r>
              <a:rPr lang="ru-RU" altLang="ru-RU" sz="2000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удельный вес отремонтированных </a:t>
            </a:r>
            <a:r>
              <a:rPr lang="ru-RU" altLang="ru-RU" sz="2000" b="1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тротуаров и внутриквартальных дорог  -</a:t>
            </a:r>
          </a:p>
          <a:p>
            <a:pPr lvl="0">
              <a:lnSpc>
                <a:spcPct val="150000"/>
              </a:lnSpc>
              <a:defRPr/>
            </a:pPr>
            <a:r>
              <a:rPr lang="ru-RU" altLang="ru-RU" sz="2000" b="1" i="1" cap="all" dirty="0" smtClean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</a:t>
            </a:r>
            <a:r>
              <a:rPr lang="ru-RU" altLang="ru-RU" sz="2000" b="1" i="1" cap="all" dirty="0" smtClean="0">
                <a:solidFill>
                  <a:srgbClr val="C00000"/>
                </a:solidFill>
                <a:latin typeface="+mj-lt"/>
              </a:rPr>
              <a:t>↑ </a:t>
            </a:r>
            <a:r>
              <a:rPr lang="ru-RU" altLang="ru-RU" sz="2000" b="1" i="1" dirty="0" smtClean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40%</a:t>
            </a:r>
            <a:endParaRPr lang="ru-RU" altLang="ru-RU" sz="2000" dirty="0" smtClean="0">
              <a:latin typeface="+mn-lt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1781" y="6688300"/>
            <a:ext cx="5808987" cy="801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3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084168" y="6426248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17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9" name="Picture 4" descr="http://berdsk-online.ru/sites/default/files/img_6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9" y="3623354"/>
            <a:ext cx="4140000" cy="278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12223" y="1420587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Благодаря </a:t>
            </a:r>
            <a:r>
              <a:rPr lang="ru-RU" sz="2000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проведенным мероприятиям </a:t>
            </a:r>
            <a:endParaRPr lang="ru-RU" sz="20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8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8"/>
          <a:stretch/>
        </p:blipFill>
        <p:spPr bwMode="auto">
          <a:xfrm>
            <a:off x="5808987" y="3832721"/>
            <a:ext cx="3233555" cy="25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168135" y="1357929"/>
            <a:ext cx="8436313" cy="6449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solidFill>
                  <a:srgbClr val="C00000"/>
                </a:solidFill>
                <a:latin typeface="Corbel" panose="020B0503020204020204" pitchFamily="34" charset="0"/>
              </a:rPr>
              <a:t>Проблема обрушения береговой зоны – важный вопрос</a:t>
            </a:r>
            <a:endParaRPr lang="ru-RU" sz="2000" b="1" cap="all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38" name="Picture 4" descr="Дед Мазай с зайцами победил на фестивале песчаных скульптур в Бердск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6" y="2164194"/>
            <a:ext cx="3028134" cy="2415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41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01820" y="6528821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18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987824" y="2109261"/>
            <a:ext cx="6050982" cy="7835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altLang="ru-RU" sz="1800" b="1" cap="all" dirty="0">
                <a:latin typeface="Corbel" panose="020B0503020204020204" pitchFamily="34" charset="0"/>
              </a:rPr>
              <a:t>Запроектированы берегоукрепительные сооружения </a:t>
            </a:r>
            <a:r>
              <a:rPr lang="ru-RU" altLang="ru-RU" sz="1800" b="1" cap="all" dirty="0" smtClean="0">
                <a:latin typeface="Corbel" panose="020B0503020204020204" pitchFamily="34" charset="0"/>
              </a:rPr>
              <a:t>- </a:t>
            </a:r>
            <a:r>
              <a:rPr lang="ru-RU" altLang="ru-RU" sz="1800" b="1" cap="all" dirty="0">
                <a:latin typeface="Corbel" panose="020B0503020204020204" pitchFamily="34" charset="0"/>
              </a:rPr>
              <a:t>с</a:t>
            </a:r>
            <a:r>
              <a:rPr lang="ru-RU" sz="1800" b="1" cap="all" dirty="0">
                <a:latin typeface="Corbel" panose="020B0503020204020204" pitchFamily="34" charset="0"/>
              </a:rPr>
              <a:t>тоимость проекта </a:t>
            </a:r>
            <a:r>
              <a:rPr lang="ru-RU" sz="1800" b="1" cap="all" dirty="0" smtClean="0">
                <a:latin typeface="+mj-lt"/>
              </a:rPr>
              <a:t>444</a:t>
            </a:r>
            <a:r>
              <a:rPr lang="ru-RU" sz="1800" b="1" cap="all" dirty="0" smtClean="0">
                <a:latin typeface="Corbel" panose="020B0503020204020204" pitchFamily="34" charset="0"/>
              </a:rPr>
              <a:t> </a:t>
            </a:r>
            <a:r>
              <a:rPr lang="ru-RU" sz="1800" b="1" cap="all" dirty="0">
                <a:latin typeface="Corbel" panose="020B0503020204020204" pitchFamily="34" charset="0"/>
              </a:rPr>
              <a:t>млн.руб.</a:t>
            </a:r>
            <a:r>
              <a:rPr lang="ru-RU" altLang="ru-RU" sz="1800" b="1" cap="all" dirty="0"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5478" y="5132447"/>
            <a:ext cx="20152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2017</a:t>
            </a:r>
            <a:r>
              <a:rPr lang="ru-RU" sz="2000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год – 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Фестиваль 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песчаных фигур</a:t>
            </a:r>
            <a:endParaRPr lang="ru-RU" sz="20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59390" y="2983925"/>
            <a:ext cx="58334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i="1" dirty="0" smtClean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Разработана </a:t>
            </a:r>
            <a:r>
              <a:rPr lang="ru-RU" altLang="ru-RU" sz="1600" b="1" i="1" dirty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дорожная карта, </a:t>
            </a:r>
            <a:endParaRPr lang="ru-RU" altLang="ru-RU" sz="1600" b="1" i="1" dirty="0" smtClean="0"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600" b="1" i="1" dirty="0" smtClean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проектно-сметная </a:t>
            </a:r>
            <a:r>
              <a:rPr lang="ru-RU" altLang="ru-RU" sz="1600" b="1" i="1" dirty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документация </a:t>
            </a:r>
            <a:r>
              <a:rPr lang="ru-RU" altLang="ru-RU" sz="1600" b="1" i="1" dirty="0" smtClean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b="1" i="1" dirty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млн. руб.) </a:t>
            </a:r>
            <a:endParaRPr lang="ru-RU" altLang="ru-RU" sz="1600" b="1" i="1" dirty="0" smtClean="0"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600" b="1" i="1" dirty="0" smtClean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находится </a:t>
            </a:r>
            <a:r>
              <a:rPr lang="ru-RU" altLang="ru-RU" sz="1600" b="1" i="1" dirty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экспертизе</a:t>
            </a:r>
          </a:p>
          <a:p>
            <a:pPr algn="ctr"/>
            <a:endParaRPr lang="ru-RU" sz="1600" dirty="0">
              <a:latin typeface="Corbel" panose="020B0503020204020204" pitchFamily="34" charset="0"/>
            </a:endParaRPr>
          </a:p>
        </p:txBody>
      </p:sp>
      <p:pic>
        <p:nvPicPr>
          <p:cNvPr id="39" name="Picture 6" descr="Дед Мазай с зайцами победил на фестивале песчаных скульптур в Бердск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22" y="4139983"/>
            <a:ext cx="3368757" cy="244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0" y="6701332"/>
            <a:ext cx="5808987" cy="801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49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s.twimg.com/media/DfJazUjUYAAQgdN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25" y="3580953"/>
            <a:ext cx="4320000" cy="28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1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35496" y="1906028"/>
            <a:ext cx="9079803" cy="945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b="1" cap="all" dirty="0" smtClean="0">
              <a:latin typeface="+mj-lt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latin typeface="+mj-lt"/>
              </a:rPr>
              <a:t>2018-2019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 годы - построено </a:t>
            </a:r>
            <a:r>
              <a:rPr lang="ru-RU" altLang="ru-RU" sz="2000" b="1" i="1" cap="all" dirty="0">
                <a:latin typeface="+mj-lt"/>
              </a:rPr>
              <a:t>5</a:t>
            </a:r>
            <a:r>
              <a:rPr lang="ru-RU" altLang="ru-RU" sz="2000" b="1" cap="all" dirty="0">
                <a:latin typeface="Corbel" panose="020B0503020204020204" pitchFamily="34" charset="0"/>
              </a:rPr>
              <a:t> дренажных 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колодцев, </a:t>
            </a:r>
            <a:r>
              <a:rPr lang="ru-RU" altLang="ru-RU" sz="2000" b="1" i="1" cap="all" dirty="0" smtClean="0">
                <a:latin typeface="+mj-lt"/>
              </a:rPr>
              <a:t>67</a:t>
            </a:r>
            <a:r>
              <a:rPr lang="ru-RU" altLang="ru-RU" sz="2000" b="1" i="1" cap="all" dirty="0" smtClean="0">
                <a:latin typeface="Corbel" panose="020B0503020204020204" pitchFamily="34" charset="0"/>
              </a:rPr>
              <a:t> млн. руб.         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latin typeface="Corbel" panose="020B0503020204020204" pitchFamily="34" charset="0"/>
              </a:rPr>
              <a:t> 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                 </a:t>
            </a:r>
            <a:r>
              <a:rPr lang="ru-RU" altLang="ru-RU" sz="2000" b="1" cap="all" dirty="0" smtClean="0">
                <a:latin typeface="+mj-lt"/>
              </a:rPr>
              <a:t>2020 - 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разработка псд, </a:t>
            </a:r>
            <a:r>
              <a:rPr lang="ru-RU" altLang="ru-RU" sz="2000" b="1" i="1" cap="all" dirty="0" smtClean="0">
                <a:latin typeface="+mj-lt"/>
              </a:rPr>
              <a:t>2,5</a:t>
            </a:r>
            <a:r>
              <a:rPr lang="ru-RU" altLang="ru-RU" sz="2000" b="1" i="1" cap="all" dirty="0" smtClean="0">
                <a:latin typeface="Corbel" panose="020B0503020204020204" pitchFamily="34" charset="0"/>
              </a:rPr>
              <a:t> млн.руб.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latin typeface="+mj-lt"/>
              </a:rPr>
              <a:t>                             2021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 год – строительство </a:t>
            </a:r>
            <a:r>
              <a:rPr lang="ru-RU" altLang="ru-RU" sz="2000" b="1" i="1" cap="all" dirty="0" smtClean="0">
                <a:latin typeface="+mj-lt"/>
              </a:rPr>
              <a:t>4</a:t>
            </a:r>
            <a:r>
              <a:rPr lang="ru-RU" altLang="ru-RU" sz="2000" b="1" i="1" cap="all" dirty="0" smtClean="0">
                <a:latin typeface="Corbel" panose="020B0503020204020204" pitchFamily="34" charset="0"/>
              </a:rPr>
              <a:t> колодцев, </a:t>
            </a:r>
            <a:r>
              <a:rPr lang="ru-RU" altLang="ru-RU" sz="2000" b="1" i="1" cap="all" dirty="0" smtClean="0">
                <a:latin typeface="+mj-lt"/>
              </a:rPr>
              <a:t>80</a:t>
            </a:r>
            <a:r>
              <a:rPr lang="ru-RU" altLang="ru-RU" sz="2000" b="1" i="1" cap="all" dirty="0" smtClean="0">
                <a:latin typeface="Corbel" panose="020B0503020204020204" pitchFamily="34" charset="0"/>
              </a:rPr>
              <a:t> млн.руб.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chemeClr val="tx2"/>
                </a:solidFill>
                <a:latin typeface="Corbel" panose="020B0503020204020204" pitchFamily="34" charset="0"/>
              </a:rPr>
              <a:t>     </a:t>
            </a:r>
            <a:endParaRPr lang="ru-RU" altLang="ru-RU" sz="2000" b="1" cap="all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37806" y="2917816"/>
            <a:ext cx="7547688" cy="6222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результат - наблюдается снижение грунтовых вод</a:t>
            </a:r>
          </a:p>
        </p:txBody>
      </p:sp>
      <p:pic>
        <p:nvPicPr>
          <p:cNvPr id="21" name="Picture 4" descr="Картинки по запросу &quot;бердск водопровод  в речкуновской зоне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66" y="3758681"/>
            <a:ext cx="4412882" cy="2881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2513" y="6457353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6300" y="1436185"/>
            <a:ext cx="6445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целью инженерной защиты </a:t>
            </a:r>
            <a:r>
              <a:rPr lang="ru-RU" b="1" i="1" dirty="0">
                <a:solidFill>
                  <a:srgbClr val="C00000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подтопления улиц города</a:t>
            </a:r>
            <a:r>
              <a:rPr lang="ru-RU" dirty="0" smtClean="0">
                <a:solidFill>
                  <a:srgbClr val="C00000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81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заголово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5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27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844587"/>
              </p:ext>
            </p:extLst>
          </p:nvPr>
        </p:nvGraphicFramePr>
        <p:xfrm>
          <a:off x="161256" y="2268349"/>
          <a:ext cx="8928992" cy="4518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1B063-37A3-42B1-98F6-12E8471CD427}" type="slidenum">
              <a:rPr lang="ru-RU" sz="2000" b="1" smtClean="0">
                <a:solidFill>
                  <a:schemeClr val="tx1"/>
                </a:solidFill>
              </a:rPr>
              <a:t>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67" y="1324975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социально-экономического развития города Бердска </a:t>
            </a:r>
            <a:r>
              <a:rPr lang="ru-RU" b="1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2016 – 2020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годы сохранены положительные тенденции и стабильность во всех сферах </a:t>
            </a:r>
            <a:r>
              <a:rPr lang="ru-RU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 </a:t>
            </a:r>
            <a:r>
              <a:rPr lang="ru-RU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сновные</a:t>
            </a:r>
            <a:r>
              <a:rPr lang="ru-RU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итоговые </a:t>
            </a:r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показатели</a:t>
            </a:r>
            <a:endParaRPr lang="ru-RU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5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\\srv-adm\Doc\УПРАВЛЕНИЕ ЭКОНОМИЧЕСКОГО РАЗВИТИЯ\Zasseeva\ФОТО\2019\КБУ\Водоснабжени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7"/>
          <a:stretch/>
        </p:blipFill>
        <p:spPr bwMode="auto">
          <a:xfrm>
            <a:off x="5979319" y="3576955"/>
            <a:ext cx="3057177" cy="319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83" t="8787" r="11990" b="14404"/>
          <a:stretch/>
        </p:blipFill>
        <p:spPr>
          <a:xfrm>
            <a:off x="107504" y="3574662"/>
            <a:ext cx="5913027" cy="3196525"/>
          </a:xfrm>
          <a:prstGeom prst="rect">
            <a:avLst/>
          </a:prstGeom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131180" y="1889411"/>
            <a:ext cx="7554376" cy="61293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000" b="1" cap="all" dirty="0">
                <a:latin typeface="Corbel" panose="020B0503020204020204" pitchFamily="34" charset="0"/>
              </a:rPr>
              <a:t>построен водопровод 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в </a:t>
            </a:r>
            <a:r>
              <a:rPr lang="ru-RU" altLang="ru-RU" sz="2000" b="1" cap="all" dirty="0">
                <a:latin typeface="Corbel" panose="020B0503020204020204" pitchFamily="34" charset="0"/>
              </a:rPr>
              <a:t>Речкуновской зоне 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Бердска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altLang="ru-RU" sz="2000" b="1" cap="all" dirty="0" smtClean="0">
                <a:latin typeface="Corbel" panose="020B0503020204020204" pitchFamily="34" charset="0"/>
              </a:rPr>
              <a:t> </a:t>
            </a:r>
            <a:r>
              <a:rPr lang="ru-RU" altLang="ru-RU" sz="2000" b="1" cap="all" dirty="0" smtClean="0">
                <a:latin typeface="+mj-lt"/>
              </a:rPr>
              <a:t>1,9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 млн.руб.</a:t>
            </a:r>
            <a:endParaRPr lang="ru-RU" altLang="ru-RU" sz="2000" b="1" cap="all" dirty="0">
              <a:latin typeface="Corbel" panose="020B0503020204020204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1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1439863" y="2632318"/>
            <a:ext cx="7704137" cy="72644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altLang="ru-RU" sz="2000" b="1" cap="all" dirty="0" smtClean="0">
                <a:latin typeface="Corbel" panose="020B0503020204020204" pitchFamily="34" charset="0"/>
              </a:rPr>
              <a:t>с </a:t>
            </a:r>
            <a:r>
              <a:rPr lang="ru-RU" altLang="ru-RU" sz="2000" b="1" cap="all" dirty="0">
                <a:latin typeface="+mj-lt"/>
              </a:rPr>
              <a:t>2020 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года - реализация </a:t>
            </a:r>
            <a:r>
              <a:rPr lang="ru-RU" altLang="ru-RU" sz="2000" b="1" cap="all" dirty="0">
                <a:latin typeface="Corbel" panose="020B0503020204020204" pitchFamily="34" charset="0"/>
              </a:rPr>
              <a:t>проекта 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по </a:t>
            </a:r>
            <a:r>
              <a:rPr lang="ru-RU" altLang="ru-RU" sz="2000" b="1" cap="all" dirty="0">
                <a:latin typeface="Corbel" panose="020B0503020204020204" pitchFamily="34" charset="0"/>
              </a:rPr>
              <a:t>строительству </a:t>
            </a:r>
            <a:endParaRPr lang="ru-RU" altLang="ru-RU" sz="2000" b="1" cap="all" dirty="0" smtClean="0">
              <a:latin typeface="Corbel" panose="020B050302020402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altLang="ru-RU" sz="2000" b="1" cap="all" dirty="0" smtClean="0">
                <a:latin typeface="Corbel" panose="020B0503020204020204" pitchFamily="34" charset="0"/>
              </a:rPr>
              <a:t>новых </a:t>
            </a:r>
            <a:r>
              <a:rPr lang="ru-RU" altLang="ru-RU" sz="2000" b="1" cap="all" dirty="0">
                <a:latin typeface="Corbel" panose="020B0503020204020204" pitchFamily="34" charset="0"/>
              </a:rPr>
              <a:t>водозаборных 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сооружений, </a:t>
            </a:r>
            <a:r>
              <a:rPr lang="ru-RU" altLang="ru-RU" sz="2000" b="1" cap="all" dirty="0" smtClean="0">
                <a:latin typeface="+mj-lt"/>
              </a:rPr>
              <a:t>172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 млн. руб.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2513" y="6457353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6701332"/>
            <a:ext cx="5808987" cy="801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8105" y="1416392"/>
            <a:ext cx="5226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целью повышения качества питьевой воды </a:t>
            </a:r>
            <a:endParaRPr lang="ru-RU" sz="20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ÐÐ°ÑÑÐ¸Ð½ÐºÐ¸ Ð¿Ð¾ Ð·Ð°Ð¿ÑÐ¾ÑÑ Ð³Ð°Ð·Ð¸ÑÐ¸ÐºÐ°ÑÐ¸Ñ Ð±ÐµÑÐ´ÑÐ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14" y="3883891"/>
            <a:ext cx="4134036" cy="2756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898413" y="2593672"/>
            <a:ext cx="8137700" cy="96429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>
                <a:latin typeface="Corbel" panose="020B0503020204020204" pitchFamily="34" charset="0"/>
              </a:rPr>
              <a:t>введён в эксплуатацию газопровод высокого давления </a:t>
            </a:r>
            <a:r>
              <a:rPr lang="ru-RU" altLang="ru-RU" sz="2000" b="1" cap="all" dirty="0" smtClean="0">
                <a:latin typeface="Corbel" panose="020B0503020204020204" pitchFamily="34" charset="0"/>
              </a:rPr>
              <a:t>в </a:t>
            </a:r>
            <a:r>
              <a:rPr lang="ru-RU" altLang="ru-RU" sz="2000" b="1" cap="all" dirty="0">
                <a:latin typeface="Corbel" panose="020B0503020204020204" pitchFamily="34" charset="0"/>
              </a:rPr>
              <a:t>микрорайоне Южный – к детсаду и школе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1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177614" y="1873466"/>
            <a:ext cx="6902513" cy="5312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i="1" cap="all" dirty="0">
                <a:solidFill>
                  <a:srgbClr val="C00000"/>
                </a:solidFill>
                <a:latin typeface="+mj-lt"/>
              </a:rPr>
              <a:t>70%</a:t>
            </a:r>
            <a:r>
              <a:rPr lang="ru-RU" altLang="ru-RU" sz="2000" b="1" i="1" cap="all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000" b="1" i="1" cap="all" dirty="0">
                <a:solidFill>
                  <a:srgbClr val="C00000"/>
                </a:solidFill>
                <a:latin typeface="Corbel" panose="020B0503020204020204" pitchFamily="34" charset="0"/>
              </a:rPr>
              <a:t>домовладений </a:t>
            </a:r>
            <a:r>
              <a:rPr lang="ru-RU" altLang="ru-RU" sz="2000" b="1" i="1" cap="all" dirty="0">
                <a:latin typeface="Corbel" panose="020B0503020204020204" pitchFamily="34" charset="0"/>
              </a:rPr>
              <a:t>города газифицировано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211960" y="3793181"/>
            <a:ext cx="4932040" cy="244827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u="sng" cap="all" dirty="0">
                <a:latin typeface="+mj-lt"/>
              </a:rPr>
              <a:t>2022</a:t>
            </a:r>
            <a:r>
              <a:rPr lang="ru-RU" sz="2000" b="1" u="sng" cap="all" dirty="0" smtClean="0">
                <a:latin typeface="Arial Narrow" panose="020B0606020202030204" pitchFamily="34" charset="0"/>
              </a:rPr>
              <a:t> </a:t>
            </a:r>
            <a:r>
              <a:rPr lang="ru-RU" sz="2000" b="1" u="sng" cap="all" dirty="0">
                <a:latin typeface="Corbel" panose="020B0503020204020204" pitchFamily="34" charset="0"/>
              </a:rPr>
              <a:t>год</a:t>
            </a:r>
            <a:r>
              <a:rPr lang="ru-RU" sz="2000" b="1" cap="all" dirty="0" smtClean="0">
                <a:latin typeface="Arial Narrow" panose="020B0606020202030204" pitchFamily="34" charset="0"/>
              </a:rPr>
              <a:t>  –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cap="all" dirty="0" smtClean="0">
                <a:latin typeface="Corbel" panose="020B0503020204020204" pitchFamily="34" charset="0"/>
              </a:rPr>
              <a:t>строительство </a:t>
            </a:r>
            <a:r>
              <a:rPr lang="ru-RU" sz="2000" b="1" cap="all" dirty="0">
                <a:latin typeface="Corbel" panose="020B0503020204020204" pitchFamily="34" charset="0"/>
              </a:rPr>
              <a:t>газопровода высокого давления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cap="all" dirty="0" smtClean="0">
                <a:latin typeface="Corbel" panose="020B0503020204020204" pitchFamily="34" charset="0"/>
              </a:rPr>
              <a:t>и </a:t>
            </a:r>
            <a:r>
              <a:rPr lang="ru-RU" sz="2000" b="1" cap="all" dirty="0">
                <a:latin typeface="Corbel" panose="020B0503020204020204" pitchFamily="34" charset="0"/>
              </a:rPr>
              <a:t>подключение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2000" b="1" cap="all" dirty="0">
                <a:latin typeface="Corbel" panose="020B0503020204020204" pitchFamily="34" charset="0"/>
              </a:rPr>
              <a:t>к газораспределительной сети </a:t>
            </a:r>
            <a:r>
              <a:rPr lang="ru-RU" sz="2000" b="1" i="1" cap="all" dirty="0">
                <a:solidFill>
                  <a:srgbClr val="C00000"/>
                </a:solidFill>
                <a:latin typeface="+mj-lt"/>
              </a:rPr>
              <a:t>30%</a:t>
            </a:r>
            <a:r>
              <a:rPr lang="ru-RU" sz="2000" b="1" i="1" cap="all" dirty="0">
                <a:solidFill>
                  <a:srgbClr val="C00000"/>
                </a:solidFill>
                <a:latin typeface="Corbel" panose="020B0503020204020204" pitchFamily="34" charset="0"/>
              </a:rPr>
              <a:t> домовладений</a:t>
            </a:r>
            <a:endParaRPr lang="ru-RU" altLang="ru-RU" sz="2000" b="1" i="1" cap="all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2513" y="6457353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21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378756"/>
            <a:ext cx="7110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целях  обеспечения устойчивого газоснабжения потребителей </a:t>
            </a:r>
            <a:endParaRPr lang="ru-RU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7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070" y="-2671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1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150070" y="1520831"/>
            <a:ext cx="4739166" cy="60094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91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Ключевая тема –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</a:t>
            </a:r>
            <a:r>
              <a:rPr lang="ru-RU" altLang="ru-RU" sz="2000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обращения с отходами</a:t>
            </a:r>
          </a:p>
        </p:txBody>
      </p:sp>
      <p:pic>
        <p:nvPicPr>
          <p:cNvPr id="24" name="Picture 2" descr="Картинки по запросу &quot;бердск вывоз ТКО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9"/>
          <a:stretch/>
        </p:blipFill>
        <p:spPr bwMode="auto">
          <a:xfrm>
            <a:off x="154854" y="3712494"/>
            <a:ext cx="4341756" cy="3008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Картинки по запросу &quot;бердск сортировка мусор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36" y="3707015"/>
            <a:ext cx="4037888" cy="299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22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91545" y="2361868"/>
            <a:ext cx="4244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ОПЕРАТОР БЕРДСКА ООО «</a:t>
            </a:r>
            <a:r>
              <a:rPr lang="ru-RU" b="1" i="1" dirty="0" err="1" smtClean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ЭкоСервис</a:t>
            </a:r>
            <a:r>
              <a:rPr lang="ru-RU" b="1" i="1" dirty="0" smtClean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</a:p>
          <a:p>
            <a:pPr algn="ctr"/>
            <a:r>
              <a:rPr lang="ru-RU" b="1" i="1" dirty="0" smtClean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выполняет договорные отношения </a:t>
            </a:r>
          </a:p>
          <a:p>
            <a:pPr algn="ctr"/>
            <a:r>
              <a:rPr lang="ru-RU" b="1" i="1" dirty="0" smtClean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транспортировке ТКО </a:t>
            </a:r>
          </a:p>
          <a:p>
            <a:pPr algn="ctr"/>
            <a:r>
              <a:rPr lang="ru-RU" b="1" i="1" dirty="0" smtClean="0"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высоким качеством</a:t>
            </a:r>
            <a:endParaRPr lang="ru-RU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7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9" y="4482997"/>
            <a:ext cx="3561541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422" y="4514646"/>
            <a:ext cx="3576509" cy="24883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246" y="4498821"/>
            <a:ext cx="3557128" cy="2520000"/>
          </a:xfrm>
          <a:prstGeom prst="rect">
            <a:avLst/>
          </a:prstGeom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заголовок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5" name="Picture 19" descr="berdsk_ger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03980" y="6675271"/>
            <a:ext cx="6268220" cy="684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11" name="Group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410277"/>
              </p:ext>
            </p:extLst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altLang="ru-RU" sz="2400" b="1" kern="1200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2020/2016</a:t>
                      </a:r>
                      <a:endParaRPr lang="ru-RU" altLang="ru-RU" sz="2400" b="1" kern="1200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161242" y="2068978"/>
            <a:ext cx="6401445" cy="6449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>
                <a:latin typeface="Corbel" panose="020B0503020204020204" pitchFamily="34" charset="0"/>
              </a:rPr>
              <a:t>Программа наказов </a:t>
            </a:r>
            <a:r>
              <a:rPr lang="ru-RU" sz="2000" b="1" cap="all" dirty="0">
                <a:latin typeface="+mj-lt"/>
              </a:rPr>
              <a:t>3</a:t>
            </a:r>
            <a:r>
              <a:rPr lang="ru-RU" sz="2000" b="1" cap="all" dirty="0">
                <a:latin typeface="Corbel" panose="020B0503020204020204" pitchFamily="34" charset="0"/>
              </a:rPr>
              <a:t> созыва – </a:t>
            </a:r>
            <a:r>
              <a:rPr lang="ru-RU" sz="2000" b="1" cap="all" dirty="0">
                <a:latin typeface="+mj-lt"/>
              </a:rPr>
              <a:t>190</a:t>
            </a:r>
            <a:r>
              <a:rPr lang="ru-RU" sz="2000" b="1" cap="all" dirty="0">
                <a:latin typeface="Corbel" panose="020B0503020204020204" pitchFamily="34" charset="0"/>
              </a:rPr>
              <a:t> наказов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0776" y="2854496"/>
            <a:ext cx="6035654" cy="6449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r>
              <a:rPr lang="ru-RU" sz="2000" b="1" cap="all" dirty="0">
                <a:latin typeface="Corbel" panose="020B0503020204020204" pitchFamily="34" charset="0"/>
              </a:rPr>
              <a:t>Программа наказов </a:t>
            </a:r>
            <a:r>
              <a:rPr lang="ru-RU" sz="2000" b="1" cap="all" dirty="0">
                <a:latin typeface="+mj-lt"/>
              </a:rPr>
              <a:t>4</a:t>
            </a:r>
            <a:r>
              <a:rPr lang="ru-RU" sz="2000" b="1" cap="all" dirty="0">
                <a:latin typeface="Corbel" panose="020B0503020204020204" pitchFamily="34" charset="0"/>
              </a:rPr>
              <a:t> созыва – </a:t>
            </a:r>
            <a:r>
              <a:rPr lang="ru-RU" sz="2000" b="1" cap="all" dirty="0">
                <a:latin typeface="+mj-lt"/>
              </a:rPr>
              <a:t>631 </a:t>
            </a:r>
            <a:r>
              <a:rPr lang="ru-RU" sz="2000" b="1" cap="all" dirty="0">
                <a:latin typeface="Corbel" panose="020B0503020204020204" pitchFamily="34" charset="0"/>
              </a:rPr>
              <a:t>наказ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7570" y="2463167"/>
            <a:ext cx="731583" cy="72548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170331" y="2890739"/>
            <a:ext cx="1392497" cy="321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в </a:t>
            </a:r>
            <a:r>
              <a:rPr lang="ru-RU" sz="2000" b="1" cap="all" dirty="0">
                <a:solidFill>
                  <a:srgbClr val="C00000"/>
                </a:solidFill>
                <a:latin typeface="+mj-lt"/>
              </a:rPr>
              <a:t>3,3</a:t>
            </a: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 раза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99780" y="6310146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23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0776" y="3769888"/>
            <a:ext cx="6767780" cy="30777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cap="all" dirty="0">
                <a:latin typeface="Corbel" panose="020B0503020204020204" pitchFamily="34" charset="0"/>
              </a:rPr>
              <a:t>Исполнение </a:t>
            </a:r>
            <a:r>
              <a:rPr lang="ru-RU" sz="2000" b="1" cap="all" dirty="0">
                <a:latin typeface="+mj-lt"/>
              </a:rPr>
              <a:t>2012 – 2016 </a:t>
            </a:r>
            <a:r>
              <a:rPr lang="ru-RU" sz="2000" b="1" cap="all" dirty="0" smtClean="0">
                <a:latin typeface="Corbel" panose="020B0503020204020204" pitchFamily="34" charset="0"/>
              </a:rPr>
              <a:t>годы:  </a:t>
            </a:r>
            <a:r>
              <a:rPr lang="ru-RU" sz="2000" b="1" cap="all" dirty="0" smtClean="0">
                <a:latin typeface="+mj-lt"/>
              </a:rPr>
              <a:t>67,4</a:t>
            </a:r>
            <a:r>
              <a:rPr lang="ru-RU" sz="2000" b="1" cap="all" dirty="0">
                <a:latin typeface="+mj-lt"/>
              </a:rPr>
              <a:t>%  </a:t>
            </a:r>
            <a:r>
              <a:rPr lang="ru-RU" sz="2000" b="1" cap="all" dirty="0" smtClean="0">
                <a:latin typeface="+mj-lt"/>
              </a:rPr>
              <a:t>/ </a:t>
            </a:r>
            <a:r>
              <a:rPr lang="ru-RU" sz="2000" b="1" cap="all" dirty="0">
                <a:latin typeface="+mj-lt"/>
              </a:rPr>
              <a:t>235 </a:t>
            </a:r>
            <a:r>
              <a:rPr lang="ru-RU" sz="2000" b="1" cap="all" dirty="0">
                <a:latin typeface="Corbel" panose="020B0503020204020204" pitchFamily="34" charset="0"/>
              </a:rPr>
              <a:t>Млн. Руб.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1242" y="4198956"/>
            <a:ext cx="6467338" cy="30777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cap="all" dirty="0">
                <a:latin typeface="Corbel" panose="020B0503020204020204" pitchFamily="34" charset="0"/>
              </a:rPr>
              <a:t>Исполнение </a:t>
            </a:r>
            <a:r>
              <a:rPr lang="ru-RU" sz="2000" b="1" cap="all" dirty="0">
                <a:latin typeface="+mj-lt"/>
              </a:rPr>
              <a:t>2017 – </a:t>
            </a:r>
            <a:r>
              <a:rPr lang="ru-RU" sz="2000" b="1" cap="all" dirty="0" smtClean="0">
                <a:latin typeface="+mj-lt"/>
              </a:rPr>
              <a:t>2020:  </a:t>
            </a:r>
            <a:r>
              <a:rPr lang="ru-RU" sz="2000" b="1" cap="all" dirty="0">
                <a:latin typeface="+mj-lt"/>
              </a:rPr>
              <a:t>51,7% </a:t>
            </a:r>
            <a:r>
              <a:rPr lang="ru-RU" sz="2000" b="1" cap="all" dirty="0" smtClean="0">
                <a:latin typeface="+mj-lt"/>
              </a:rPr>
              <a:t> / </a:t>
            </a:r>
            <a:r>
              <a:rPr lang="ru-RU" sz="2000" b="1" cap="all" dirty="0">
                <a:latin typeface="+mj-lt"/>
              </a:rPr>
              <a:t>1 037,1 </a:t>
            </a:r>
            <a:r>
              <a:rPr lang="ru-RU" sz="2000" b="1" cap="all" dirty="0">
                <a:latin typeface="Corbel" panose="020B0503020204020204" pitchFamily="34" charset="0"/>
              </a:rPr>
              <a:t>Млн. Руб.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9763" y="3753046"/>
            <a:ext cx="731583" cy="72548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7465482" y="4117447"/>
            <a:ext cx="1397306" cy="321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в </a:t>
            </a:r>
            <a:r>
              <a:rPr lang="ru-RU" sz="2000" b="1" cap="all" dirty="0">
                <a:solidFill>
                  <a:srgbClr val="C00000"/>
                </a:solidFill>
                <a:latin typeface="+mj-lt"/>
              </a:rPr>
              <a:t>4,4 </a:t>
            </a: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раза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68733" y="1252240"/>
            <a:ext cx="8658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Инструменты решения вопросов </a:t>
            </a:r>
            <a:r>
              <a:rPr lang="ru-RU" sz="2000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повседневной жизни </a:t>
            </a:r>
            <a:r>
              <a:rPr lang="ru-RU" sz="2000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2000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исполнение </a:t>
            </a:r>
            <a:r>
              <a:rPr lang="ru-RU" sz="2000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наказов </a:t>
            </a:r>
            <a:r>
              <a:rPr lang="ru-RU" sz="2000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избирателей и </a:t>
            </a:r>
            <a:r>
              <a:rPr lang="ru-RU" sz="2000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обращений </a:t>
            </a:r>
            <a:r>
              <a:rPr lang="ru-RU" sz="2000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</a:t>
            </a:r>
            <a:endParaRPr lang="ru-RU" sz="2000" b="1" i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93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6604"/>
            <a:ext cx="4211960" cy="293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422" y="4081654"/>
            <a:ext cx="3576509" cy="2921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заголовок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5" name="Picture 19" descr="berdsk_ger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11" name="Group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410277"/>
              </p:ext>
            </p:extLst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altLang="ru-RU" sz="2400" b="1" kern="1200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2020/2016</a:t>
                      </a:r>
                      <a:endParaRPr lang="ru-RU" altLang="ru-RU" sz="2400" b="1" kern="1200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155166" y="1489352"/>
            <a:ext cx="7505439" cy="6449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pPr>
              <a:spcBef>
                <a:spcPct val="0"/>
              </a:spcBef>
            </a:pPr>
            <a:r>
              <a:rPr lang="ru-RU" sz="2000" b="1" cap="all" dirty="0" smtClean="0">
                <a:latin typeface="Corbel" panose="020B0503020204020204" pitchFamily="34" charset="0"/>
              </a:rPr>
              <a:t>Обращения граждан </a:t>
            </a:r>
            <a:r>
              <a:rPr lang="ru-RU" sz="2000" b="1" cap="all" dirty="0">
                <a:latin typeface="Corbel" panose="020B0503020204020204" pitchFamily="34" charset="0"/>
              </a:rPr>
              <a:t>– </a:t>
            </a:r>
            <a:r>
              <a:rPr lang="ru-RU" sz="2000" b="1" cap="all" dirty="0" smtClean="0">
                <a:latin typeface="Corbel" panose="020B0503020204020204" pitchFamily="34" charset="0"/>
              </a:rPr>
              <a:t>ежегодно порядка </a:t>
            </a:r>
            <a:r>
              <a:rPr lang="ru-RU" sz="2000" b="1" cap="all" dirty="0" smtClean="0">
                <a:latin typeface="+mj-lt"/>
              </a:rPr>
              <a:t>2000 писем</a:t>
            </a:r>
            <a:endParaRPr lang="ru-RU" sz="2000" b="1" cap="all" dirty="0">
              <a:latin typeface="Corbel" panose="020B0503020204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7311" y="3221907"/>
            <a:ext cx="6788178" cy="6449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r>
              <a:rPr lang="ru-RU" sz="2000" b="1" cap="all" dirty="0" smtClean="0">
                <a:latin typeface="Corbel" panose="020B0503020204020204" pitchFamily="34" charset="0"/>
              </a:rPr>
              <a:t>Личный приём главы города, руководителей – </a:t>
            </a:r>
          </a:p>
          <a:p>
            <a:r>
              <a:rPr lang="ru-RU" sz="2000" b="1" cap="all" dirty="0" smtClean="0">
                <a:latin typeface="Corbel" panose="020B0503020204020204" pitchFamily="34" charset="0"/>
              </a:rPr>
              <a:t>                                             снижение  с </a:t>
            </a:r>
            <a:r>
              <a:rPr lang="ru-RU" sz="2000" b="1" cap="all" dirty="0" smtClean="0">
                <a:latin typeface="+mj-lt"/>
              </a:rPr>
              <a:t>835 </a:t>
            </a:r>
            <a:r>
              <a:rPr lang="ru-RU" sz="2000" b="1" cap="all" dirty="0" smtClean="0">
                <a:latin typeface="Corbel" panose="020B0503020204020204" pitchFamily="34" charset="0"/>
              </a:rPr>
              <a:t>до </a:t>
            </a:r>
            <a:r>
              <a:rPr lang="ru-RU" sz="2000" b="1" cap="all" dirty="0" smtClean="0">
                <a:latin typeface="+mj-lt"/>
              </a:rPr>
              <a:t>310 граждан</a:t>
            </a:r>
            <a:endParaRPr lang="ru-RU" sz="2000" b="1" cap="all" dirty="0">
              <a:latin typeface="+mj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99780" y="6310146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092095">
            <a:off x="7097885" y="3245268"/>
            <a:ext cx="731583" cy="72548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7529741" y="3901959"/>
            <a:ext cx="13973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в </a:t>
            </a:r>
            <a:r>
              <a:rPr lang="ru-RU" sz="2000" b="1" cap="all" dirty="0" smtClean="0">
                <a:solidFill>
                  <a:srgbClr val="C00000"/>
                </a:solidFill>
                <a:latin typeface="+mj-lt"/>
              </a:rPr>
              <a:t>2,7 </a:t>
            </a: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раза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02646" y="2156572"/>
            <a:ext cx="2550506" cy="344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cap="all" dirty="0" smtClean="0">
                <a:solidFill>
                  <a:srgbClr val="C00000"/>
                </a:solidFill>
                <a:latin typeface="Corbel" panose="020B0503020204020204" pitchFamily="34" charset="0"/>
              </a:rPr>
              <a:t>Исполнение - </a:t>
            </a:r>
            <a:r>
              <a:rPr lang="ru-RU" sz="2200" b="1" cap="all" dirty="0" smtClean="0">
                <a:solidFill>
                  <a:srgbClr val="C00000"/>
                </a:solidFill>
                <a:latin typeface="+mj-lt"/>
              </a:rPr>
              <a:t>95</a:t>
            </a:r>
            <a:r>
              <a:rPr lang="ru-RU" sz="2000" b="1" cap="all" dirty="0" smtClean="0">
                <a:solidFill>
                  <a:srgbClr val="C00000"/>
                </a:solidFill>
                <a:latin typeface="+mj-lt"/>
              </a:rPr>
              <a:t>%</a:t>
            </a:r>
            <a:endParaRPr lang="ru-RU" sz="2000" b="1" cap="all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48279" y="2375801"/>
            <a:ext cx="3030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5%</a:t>
            </a:r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контроль </a:t>
            </a:r>
            <a:r>
              <a:rPr lang="ru-RU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исполнения обязательств</a:t>
            </a:r>
            <a:endParaRPr lang="ru-RU" b="1" i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0076" y="4066604"/>
            <a:ext cx="3557128" cy="293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36093" y="6589950"/>
            <a:ext cx="5320778" cy="1118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25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заголово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5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10" name="Объект 1"/>
          <p:cNvSpPr txBox="1">
            <a:spLocks/>
          </p:cNvSpPr>
          <p:nvPr/>
        </p:nvSpPr>
        <p:spPr>
          <a:xfrm>
            <a:off x="107502" y="1748088"/>
            <a:ext cx="5474164" cy="2977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600" b="1" cap="all" dirty="0">
                <a:latin typeface="Corbel" panose="020B0503020204020204" pitchFamily="34" charset="0"/>
              </a:rPr>
              <a:t>РЕЙТИНГ</a:t>
            </a:r>
            <a:r>
              <a:rPr lang="ru-RU" sz="2000" b="1" cap="all" dirty="0">
                <a:latin typeface="Corbel" panose="020B0503020204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cap="all" dirty="0">
                <a:latin typeface="Corbel" panose="020B0503020204020204" pitchFamily="34" charset="0"/>
              </a:rPr>
              <a:t>муниципальных районов и городских округов </a:t>
            </a:r>
            <a:endParaRPr lang="ru-RU" sz="2000" b="1" cap="all" dirty="0" smtClean="0">
              <a:latin typeface="Corbel" panose="020B0503020204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cap="all" dirty="0" smtClean="0">
                <a:latin typeface="Corbel" panose="020B0503020204020204" pitchFamily="34" charset="0"/>
              </a:rPr>
              <a:t>Новосибирской </a:t>
            </a:r>
            <a:r>
              <a:rPr lang="ru-RU" sz="2000" b="1" cap="all" dirty="0">
                <a:latin typeface="Corbel" panose="020B0503020204020204" pitchFamily="34" charset="0"/>
              </a:rPr>
              <a:t>области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cap="all" dirty="0">
                <a:latin typeface="Corbel" panose="020B0503020204020204" pitchFamily="34" charset="0"/>
              </a:rPr>
              <a:t>в части их деятельности по содействию развитию конкуренции и обеспечению условий для благоприятного инвестиционного климата в Новосибирской области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2796" y="6691722"/>
            <a:ext cx="6480404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ÐÐ°ÑÑÐ¸Ð½ÐºÐ¸ Ð¿Ð¾ Ð·Ð°Ð¿ÑÐ¾ÑÑ Ð¿ÐµÑÐ²Ð¾Ðµ Ð²ÑÐ¾ÑÐ¾Ðµ  Ð¼ÐµÑÑÐ¾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0" b="34710"/>
          <a:stretch/>
        </p:blipFill>
        <p:spPr bwMode="auto">
          <a:xfrm>
            <a:off x="5880318" y="2017534"/>
            <a:ext cx="2952328" cy="101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26265" y="3500337"/>
            <a:ext cx="3460434" cy="950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6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ПОЧЁТНАЯ ГРАМОТА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endParaRPr lang="ru-RU" sz="2600" b="1" cap="all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6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ГУБЕРНАТОРА НСО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79377" y="5013176"/>
            <a:ext cx="3424335" cy="950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600" b="1" dirty="0">
                <a:solidFill>
                  <a:srgbClr val="C00000"/>
                </a:solidFill>
                <a:latin typeface="+mj-lt"/>
              </a:rPr>
              <a:t>2019</a:t>
            </a:r>
            <a:r>
              <a:rPr lang="ru-RU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год</a:t>
            </a:r>
            <a:r>
              <a:rPr lang="ru-RU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 – </a:t>
            </a:r>
            <a:r>
              <a:rPr lang="ru-RU" sz="2600" b="1" dirty="0">
                <a:solidFill>
                  <a:srgbClr val="C00000"/>
                </a:solidFill>
                <a:latin typeface="+mj-lt"/>
              </a:rPr>
              <a:t>122,5</a:t>
            </a:r>
            <a:r>
              <a:rPr lang="ru-RU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sz="2000" b="1" cap="all" dirty="0" smtClean="0">
                <a:solidFill>
                  <a:srgbClr val="C00000"/>
                </a:solidFill>
                <a:latin typeface="Corbel" panose="020B0503020204020204" pitchFamily="34" charset="0"/>
              </a:rPr>
              <a:t>Балла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endParaRPr lang="ru-RU" sz="26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600" b="1" dirty="0">
                <a:solidFill>
                  <a:srgbClr val="C00000"/>
                </a:solidFill>
                <a:latin typeface="+mj-lt"/>
              </a:rPr>
              <a:t>2018</a:t>
            </a:r>
            <a:r>
              <a:rPr lang="ru-RU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год</a:t>
            </a:r>
            <a:r>
              <a:rPr lang="ru-RU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 – </a:t>
            </a:r>
            <a:r>
              <a:rPr lang="ru-RU" sz="2600" b="1" dirty="0">
                <a:solidFill>
                  <a:srgbClr val="C00000"/>
                </a:solidFill>
                <a:latin typeface="+mj-lt"/>
              </a:rPr>
              <a:t>119</a:t>
            </a:r>
            <a:r>
              <a:rPr lang="ru-RU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баллов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25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356986"/>
            <a:ext cx="4008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 </a:t>
            </a:r>
            <a:r>
              <a:rPr lang="ru-RU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проведённой работы </a:t>
            </a:r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высокие </a:t>
            </a:r>
            <a:r>
              <a:rPr lang="ru-RU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показатели города Бердска</a:t>
            </a:r>
            <a:r>
              <a:rPr lang="ru-RU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6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заголово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5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5434540" y="182608"/>
            <a:ext cx="36549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+mj-lt"/>
              </a:rPr>
              <a:t>РЕЙТИНГ СОЦИАЛЬНО -ЭКОНОМИЧЕСКОГО РАЗВИТИЯ СРЕДИ ГОРОДСКИХ ОКРУГОВ НОВОСИБИРСКОЙ ОБЛАСТИ</a:t>
            </a:r>
            <a:endParaRPr lang="ru-RU" altLang="ru-RU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404544" y="1859045"/>
            <a:ext cx="5319584" cy="800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300" dirty="0" smtClean="0">
                <a:latin typeface="Corbel" panose="020B0503020204020204" pitchFamily="34" charset="0"/>
              </a:rPr>
              <a:t>Объем промышленного производства </a:t>
            </a:r>
          </a:p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300" dirty="0" smtClean="0">
                <a:latin typeface="Corbel" panose="020B0503020204020204" pitchFamily="34" charset="0"/>
              </a:rPr>
              <a:t>на душу населения</a:t>
            </a:r>
          </a:p>
        </p:txBody>
      </p:sp>
      <p:sp>
        <p:nvSpPr>
          <p:cNvPr id="11" name="Объект 1"/>
          <p:cNvSpPr txBox="1">
            <a:spLocks/>
          </p:cNvSpPr>
          <p:nvPr/>
        </p:nvSpPr>
        <p:spPr>
          <a:xfrm>
            <a:off x="388185" y="6137269"/>
            <a:ext cx="5478228" cy="589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300" dirty="0">
                <a:latin typeface="Corbel" panose="020B0503020204020204" pitchFamily="34" charset="0"/>
              </a:rPr>
              <a:t>Объем строительно-монтажных работ </a:t>
            </a:r>
          </a:p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300" dirty="0">
                <a:latin typeface="Corbel" panose="020B0503020204020204" pitchFamily="34" charset="0"/>
              </a:rPr>
              <a:t>на душу населения</a:t>
            </a:r>
          </a:p>
        </p:txBody>
      </p:sp>
      <p:sp>
        <p:nvSpPr>
          <p:cNvPr id="12" name="Объект 1"/>
          <p:cNvSpPr txBox="1">
            <a:spLocks/>
          </p:cNvSpPr>
          <p:nvPr/>
        </p:nvSpPr>
        <p:spPr>
          <a:xfrm>
            <a:off x="438004" y="2827198"/>
            <a:ext cx="6001715" cy="400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300" dirty="0">
                <a:latin typeface="Corbel" panose="020B0503020204020204" pitchFamily="34" charset="0"/>
              </a:rPr>
              <a:t>Объем розничной торговли </a:t>
            </a:r>
          </a:p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300" dirty="0">
                <a:latin typeface="Corbel" panose="020B0503020204020204" pitchFamily="34" charset="0"/>
              </a:rPr>
              <a:t>на душу населения</a:t>
            </a:r>
          </a:p>
        </p:txBody>
      </p:sp>
      <p:sp>
        <p:nvSpPr>
          <p:cNvPr id="13" name="Объект 1"/>
          <p:cNvSpPr txBox="1">
            <a:spLocks/>
          </p:cNvSpPr>
          <p:nvPr/>
        </p:nvSpPr>
        <p:spPr>
          <a:xfrm>
            <a:off x="382613" y="5236019"/>
            <a:ext cx="5944687" cy="760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300" dirty="0">
                <a:latin typeface="Corbel" panose="020B0503020204020204" pitchFamily="34" charset="0"/>
              </a:rPr>
              <a:t>Доля занятых в малом </a:t>
            </a:r>
            <a:r>
              <a:rPr lang="ru-RU" sz="2300" dirty="0" smtClean="0">
                <a:latin typeface="Corbel" panose="020B0503020204020204" pitchFamily="34" charset="0"/>
              </a:rPr>
              <a:t>бизнесе </a:t>
            </a:r>
            <a:endParaRPr lang="ru-RU" sz="2300" dirty="0">
              <a:latin typeface="Corbel" panose="020B0503020204020204" pitchFamily="34" charset="0"/>
            </a:endParaRPr>
          </a:p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300" dirty="0">
                <a:latin typeface="Corbel" panose="020B0503020204020204" pitchFamily="34" charset="0"/>
              </a:rPr>
              <a:t>от общей численности занятых в экономике</a:t>
            </a:r>
          </a:p>
        </p:txBody>
      </p:sp>
      <p:sp>
        <p:nvSpPr>
          <p:cNvPr id="16" name="Объект 1"/>
          <p:cNvSpPr txBox="1">
            <a:spLocks/>
          </p:cNvSpPr>
          <p:nvPr/>
        </p:nvSpPr>
        <p:spPr>
          <a:xfrm>
            <a:off x="416170" y="4640344"/>
            <a:ext cx="5307958" cy="528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300" dirty="0">
                <a:latin typeface="Corbel" panose="020B0503020204020204" pitchFamily="34" charset="0"/>
              </a:rPr>
              <a:t>Обеспеченность населения жильём</a:t>
            </a:r>
          </a:p>
        </p:txBody>
      </p:sp>
      <p:pic>
        <p:nvPicPr>
          <p:cNvPr id="17" name="Picture 2" descr="ÐÐ°ÑÑÐ¸Ð½ÐºÐ¸ Ð¿Ð¾ Ð·Ð°Ð¿ÑÐ¾ÑÑ Ð¿ÐµÑÐ²Ð¾Ðµ Ð²ÑÐ¾ÑÐ¾Ðµ  Ð¼ÐµÑÑÐ¾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0" b="34710"/>
          <a:stretch/>
        </p:blipFill>
        <p:spPr bwMode="auto">
          <a:xfrm>
            <a:off x="5940152" y="3311398"/>
            <a:ext cx="2816697" cy="9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07504" y="6741517"/>
            <a:ext cx="5832648" cy="701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ÐÐ°ÑÑÐ¸Ð½ÐºÐ¸ Ð¿Ð¾ Ð·Ð°Ð¿ÑÐ¾ÑÑ Ð¿ÐµÑÐ²Ð¾Ðµ Ð²ÑÐ¾ÑÐ¾Ðµ  Ð¼ÐµÑÑÐ¾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0" b="34710"/>
          <a:stretch/>
        </p:blipFill>
        <p:spPr bwMode="auto">
          <a:xfrm>
            <a:off x="5940152" y="1530179"/>
            <a:ext cx="2816697" cy="9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ÐÐ°ÑÑÐ¸Ð½ÐºÐ¸ Ð¿Ð¾ Ð·Ð°Ð¿ÑÐ¾ÑÑ Ð¿ÐµÑÐ²Ð¾Ðµ Ð²ÑÐ¾ÑÐ¾Ðµ  Ð¼ÐµÑÑÐ¾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0" b="34710"/>
          <a:stretch/>
        </p:blipFill>
        <p:spPr bwMode="auto">
          <a:xfrm>
            <a:off x="5940152" y="2415398"/>
            <a:ext cx="2816697" cy="9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20" name="Объект 1"/>
          <p:cNvSpPr txBox="1">
            <a:spLocks/>
          </p:cNvSpPr>
          <p:nvPr/>
        </p:nvSpPr>
        <p:spPr>
          <a:xfrm>
            <a:off x="388185" y="3703539"/>
            <a:ext cx="6064714" cy="400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300" dirty="0">
                <a:latin typeface="Corbel" panose="020B0503020204020204" pitchFamily="34" charset="0"/>
              </a:rPr>
              <a:t>Объем платных услуг населению</a:t>
            </a:r>
          </a:p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300" dirty="0">
                <a:latin typeface="Corbel" panose="020B0503020204020204" pitchFamily="34" charset="0"/>
              </a:rPr>
              <a:t>на душу населения</a:t>
            </a:r>
          </a:p>
        </p:txBody>
      </p:sp>
      <p:pic>
        <p:nvPicPr>
          <p:cNvPr id="21" name="Picture 2" descr="ÐÐ°ÑÑÐ¸Ð½ÐºÐ¸ Ð¿Ð¾ Ð·Ð°Ð¿ÑÐ¾ÑÑ Ð¿ÐµÑÐ²Ð¾Ðµ Ð²ÑÐ¾ÑÐ¾Ðµ  Ð¼ÐµÑÑÐ¾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1" b="19255"/>
          <a:stretch/>
        </p:blipFill>
        <p:spPr bwMode="auto">
          <a:xfrm>
            <a:off x="5786781" y="4244097"/>
            <a:ext cx="3123438" cy="89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454" b="93930" l="3195" r="97125"/>
                    </a14:imgEffect>
                  </a14:imgLayer>
                </a14:imgProps>
              </a:ext>
            </a:extLst>
          </a:blip>
          <a:srcRect l="2901" t="65699" r="2901" b="5317"/>
          <a:stretch/>
        </p:blipFill>
        <p:spPr>
          <a:xfrm>
            <a:off x="5899693" y="5923130"/>
            <a:ext cx="2952000" cy="85950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47145" y="6246885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26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454" b="93930" l="3195" r="97125"/>
                    </a14:imgEffect>
                  </a14:imgLayer>
                </a14:imgProps>
              </a:ext>
            </a:extLst>
          </a:blip>
          <a:srcRect l="2901" t="65699" r="2901" b="5317"/>
          <a:stretch/>
        </p:blipFill>
        <p:spPr>
          <a:xfrm>
            <a:off x="5872500" y="5067587"/>
            <a:ext cx="2952000" cy="85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заголово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5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20712" y="6745023"/>
            <a:ext cx="6711528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11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20712" y="2178805"/>
            <a:ext cx="5751889" cy="6449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r>
              <a:rPr lang="ru-RU" sz="2000" b="1" cap="all" dirty="0">
                <a:latin typeface="Corbel" panose="020B0503020204020204" pitchFamily="34" charset="0"/>
              </a:rPr>
              <a:t>БЮДЖЕТ ГОРОДА </a:t>
            </a:r>
            <a:r>
              <a:rPr lang="ru-RU" sz="2000" b="1" cap="all" dirty="0">
                <a:latin typeface="+mj-lt"/>
              </a:rPr>
              <a:t>2016</a:t>
            </a:r>
            <a:r>
              <a:rPr lang="ru-RU" sz="2000" b="1" cap="all" dirty="0">
                <a:latin typeface="Corbel" panose="020B0503020204020204" pitchFamily="34" charset="0"/>
              </a:rPr>
              <a:t> год – </a:t>
            </a:r>
            <a:r>
              <a:rPr lang="ru-RU" sz="2000" b="1" i="1" cap="all" dirty="0">
                <a:latin typeface="+mj-lt"/>
              </a:rPr>
              <a:t>2,5 Млрд. Руб.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5600" y="2998158"/>
            <a:ext cx="5751889" cy="6449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alpha val="5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lIns="77925" tIns="0" rIns="77925" bIns="0" anchor="ctr"/>
          <a:lstStyle/>
          <a:p>
            <a:r>
              <a:rPr lang="ru-RU" sz="2000" b="1" cap="all" dirty="0">
                <a:latin typeface="Corbel" panose="020B0503020204020204" pitchFamily="34" charset="0"/>
              </a:rPr>
              <a:t>БЮДЖЕТ ГОРОДА </a:t>
            </a:r>
            <a:r>
              <a:rPr lang="ru-RU" sz="2000" b="1" cap="all" dirty="0">
                <a:latin typeface="+mj-lt"/>
              </a:rPr>
              <a:t>2020</a:t>
            </a:r>
            <a:r>
              <a:rPr lang="ru-RU" sz="2000" b="1" cap="all" dirty="0">
                <a:latin typeface="Corbel" panose="020B0503020204020204" pitchFamily="34" charset="0"/>
              </a:rPr>
              <a:t> год – </a:t>
            </a:r>
            <a:r>
              <a:rPr lang="en-US" sz="2000" b="1" i="1" cap="all" dirty="0">
                <a:latin typeface="+mj-lt"/>
              </a:rPr>
              <a:t>3,1</a:t>
            </a:r>
            <a:r>
              <a:rPr lang="ru-RU" sz="2000" b="1" i="1" cap="all" dirty="0">
                <a:latin typeface="+mj-lt"/>
              </a:rPr>
              <a:t> Млрд.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89" y="2572647"/>
            <a:ext cx="731583" cy="72548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599072" y="3045859"/>
            <a:ext cx="1389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в </a:t>
            </a:r>
            <a:r>
              <a:rPr lang="ru-RU" sz="2000" b="1" cap="all" dirty="0">
                <a:solidFill>
                  <a:srgbClr val="C00000"/>
                </a:solidFill>
                <a:latin typeface="+mj-lt"/>
              </a:rPr>
              <a:t>1,2</a:t>
            </a: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 раза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654" y="3884174"/>
            <a:ext cx="8290346" cy="40011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cap="all" dirty="0">
                <a:latin typeface="Corbel" panose="020B0503020204020204" pitchFamily="34" charset="0"/>
              </a:rPr>
              <a:t>Налоговые и неналоговые доходы </a:t>
            </a:r>
            <a:r>
              <a:rPr lang="ru-RU" sz="2000" b="1" cap="all" dirty="0">
                <a:latin typeface="+mj-lt"/>
              </a:rPr>
              <a:t>2016</a:t>
            </a:r>
            <a:r>
              <a:rPr lang="ru-RU" sz="2000" b="1" cap="all" dirty="0">
                <a:latin typeface="Corbel" panose="020B0503020204020204" pitchFamily="34" charset="0"/>
              </a:rPr>
              <a:t> год – </a:t>
            </a:r>
            <a:r>
              <a:rPr lang="ru-RU" sz="2000" b="1" i="1" cap="all" dirty="0">
                <a:latin typeface="+mj-lt"/>
              </a:rPr>
              <a:t>607,6 млн.руб.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2996" y="4360692"/>
            <a:ext cx="8273932" cy="40011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cap="all" dirty="0">
                <a:latin typeface="Corbel" panose="020B0503020204020204" pitchFamily="34" charset="0"/>
              </a:rPr>
              <a:t>Налоговые и неналоговые доходы </a:t>
            </a:r>
            <a:r>
              <a:rPr lang="ru-RU" sz="2000" b="1" cap="all" dirty="0">
                <a:latin typeface="+mj-lt"/>
              </a:rPr>
              <a:t>2020</a:t>
            </a:r>
            <a:r>
              <a:rPr lang="ru-RU" sz="2000" b="1" cap="all" dirty="0">
                <a:latin typeface="Corbel" panose="020B0503020204020204" pitchFamily="34" charset="0"/>
              </a:rPr>
              <a:t> год – </a:t>
            </a:r>
            <a:r>
              <a:rPr lang="ru-RU" sz="2000" b="1" i="1" cap="all" dirty="0">
                <a:latin typeface="+mj-lt"/>
              </a:rPr>
              <a:t>910,6 млн.руб.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5038">
            <a:off x="48262" y="4177099"/>
            <a:ext cx="731583" cy="72548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23795" y="4814822"/>
            <a:ext cx="1392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в </a:t>
            </a:r>
            <a:r>
              <a:rPr lang="ru-RU" sz="2000" b="1" cap="all" dirty="0">
                <a:solidFill>
                  <a:srgbClr val="C00000"/>
                </a:solidFill>
                <a:latin typeface="+mj-lt"/>
              </a:rPr>
              <a:t>1,5</a:t>
            </a: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 раза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25259" y="6290007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9974" y="5557034"/>
            <a:ext cx="6519157" cy="40011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cap="all" dirty="0">
                <a:latin typeface="Corbel" panose="020B0503020204020204" pitchFamily="34" charset="0"/>
              </a:rPr>
              <a:t>Расходы на сферу жкх </a:t>
            </a:r>
            <a:r>
              <a:rPr lang="ru-RU" sz="2000" b="1" cap="all" dirty="0">
                <a:latin typeface="+mj-lt"/>
              </a:rPr>
              <a:t>2016</a:t>
            </a:r>
            <a:r>
              <a:rPr lang="ru-RU" sz="2000" b="1" cap="all" dirty="0">
                <a:latin typeface="Corbel" panose="020B0503020204020204" pitchFamily="34" charset="0"/>
              </a:rPr>
              <a:t> год – </a:t>
            </a:r>
            <a:r>
              <a:rPr lang="ru-RU" sz="2000" b="1" i="1" cap="all" dirty="0">
                <a:latin typeface="+mj-lt"/>
              </a:rPr>
              <a:t>324,9</a:t>
            </a:r>
            <a:r>
              <a:rPr lang="ru-RU" sz="2000" b="1" i="1" cap="all" dirty="0">
                <a:latin typeface="Corbel" panose="020B0503020204020204" pitchFamily="34" charset="0"/>
              </a:rPr>
              <a:t> млн. руб.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748" y="6092610"/>
            <a:ext cx="6498767" cy="40011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cap="all" dirty="0">
                <a:latin typeface="Corbel" panose="020B0503020204020204" pitchFamily="34" charset="0"/>
              </a:rPr>
              <a:t>Расходы на сферу жкх </a:t>
            </a:r>
            <a:r>
              <a:rPr lang="ru-RU" sz="2000" b="1" cap="all" dirty="0">
                <a:latin typeface="+mj-lt"/>
              </a:rPr>
              <a:t>2020</a:t>
            </a:r>
            <a:r>
              <a:rPr lang="ru-RU" sz="2000" b="1" cap="all" dirty="0">
                <a:latin typeface="Corbel" panose="020B0503020204020204" pitchFamily="34" charset="0"/>
              </a:rPr>
              <a:t> год – </a:t>
            </a:r>
            <a:r>
              <a:rPr lang="en-US" sz="2000" b="1" i="1" cap="all" dirty="0">
                <a:latin typeface="+mj-lt"/>
              </a:rPr>
              <a:t>67</a:t>
            </a:r>
            <a:r>
              <a:rPr lang="ru-RU" sz="2000" b="1" i="1" cap="all" dirty="0">
                <a:latin typeface="+mj-lt"/>
              </a:rPr>
              <a:t>1</a:t>
            </a:r>
            <a:r>
              <a:rPr lang="en-US" sz="2000" b="1" i="1" cap="all" dirty="0">
                <a:latin typeface="+mj-lt"/>
              </a:rPr>
              <a:t>,8</a:t>
            </a:r>
            <a:r>
              <a:rPr lang="ru-RU" sz="2000" b="1" i="1" cap="all" dirty="0">
                <a:latin typeface="+mj-lt"/>
              </a:rPr>
              <a:t> </a:t>
            </a:r>
            <a:r>
              <a:rPr lang="ru-RU" sz="2000" b="1" i="1" cap="all" dirty="0">
                <a:latin typeface="Corbel" panose="020B0503020204020204" pitchFamily="34" charset="0"/>
              </a:rPr>
              <a:t>млн. руб.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705" y="5594400"/>
            <a:ext cx="731583" cy="72548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7534550" y="6025844"/>
            <a:ext cx="1392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в </a:t>
            </a:r>
            <a:r>
              <a:rPr lang="ru-RU" sz="2000" b="1" cap="all" dirty="0">
                <a:solidFill>
                  <a:srgbClr val="C00000"/>
                </a:solidFill>
                <a:latin typeface="+mj-lt"/>
              </a:rPr>
              <a:t>2,1</a:t>
            </a: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 раза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5600" y="1407276"/>
            <a:ext cx="902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показатель </a:t>
            </a:r>
            <a:r>
              <a:rPr lang="ru-RU" sz="2000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эффективности работы - это бюджет города</a:t>
            </a:r>
            <a:endParaRPr lang="ru-RU" sz="2000" b="1" i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7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заголово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5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9795" y="6721475"/>
            <a:ext cx="5860357" cy="10625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11" name="Group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2673336"/>
              </p:ext>
            </p:extLst>
          </p:nvPr>
        </p:nvGraphicFramePr>
        <p:xfrm>
          <a:off x="6190820" y="443157"/>
          <a:ext cx="2736304" cy="82292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Запланированные</a:t>
                      </a:r>
                    </a:p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мероприятия</a:t>
                      </a: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7504" y="1119894"/>
            <a:ext cx="8928992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 smtClean="0"/>
              <a:t>строительство детсада – яслей на </a:t>
            </a:r>
            <a:r>
              <a:rPr lang="ru-RU" dirty="0"/>
              <a:t>110 мест </a:t>
            </a:r>
            <a:r>
              <a:rPr lang="ru-RU" dirty="0" smtClean="0"/>
              <a:t>в </a:t>
            </a:r>
            <a:r>
              <a:rPr lang="ru-RU" dirty="0"/>
              <a:t>микрорайоне «Южный</a:t>
            </a:r>
            <a:r>
              <a:rPr lang="ru-RU" dirty="0" smtClean="0"/>
              <a:t>», дороги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/>
              <a:t>ремонт 4-го этажа главного корпуса больницы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 smtClean="0"/>
              <a:t>строительство </a:t>
            </a:r>
            <a:r>
              <a:rPr lang="ru-RU" dirty="0"/>
              <a:t>отделения скорой медицинской </a:t>
            </a:r>
            <a:r>
              <a:rPr lang="ru-RU" dirty="0" smtClean="0"/>
              <a:t>помощи и гаража</a:t>
            </a:r>
            <a:endParaRPr lang="ru-RU" dirty="0"/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 smtClean="0"/>
              <a:t>капитальный </a:t>
            </a:r>
            <a:r>
              <a:rPr lang="ru-RU" dirty="0"/>
              <a:t>ремонт хирургического </a:t>
            </a:r>
            <a:r>
              <a:rPr lang="ru-RU" dirty="0" smtClean="0"/>
              <a:t>корпуса</a:t>
            </a:r>
            <a:r>
              <a:rPr lang="ru-RU" dirty="0"/>
              <a:t>, здания детской больницы №</a:t>
            </a:r>
            <a:r>
              <a:rPr lang="ru-RU" dirty="0" smtClean="0"/>
              <a:t>1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/>
              <a:t>реализация проекта по строительству новых водозаборных сооружений </a:t>
            </a:r>
            <a:endParaRPr lang="ru-RU" dirty="0" smtClean="0"/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 smtClean="0"/>
              <a:t>капитальный </a:t>
            </a:r>
            <a:r>
              <a:rPr lang="ru-RU" dirty="0"/>
              <a:t>ремонт </a:t>
            </a:r>
            <a:r>
              <a:rPr lang="ru-RU" dirty="0" smtClean="0"/>
              <a:t>реконструкция </a:t>
            </a:r>
            <a:r>
              <a:rPr lang="ru-RU" dirty="0"/>
              <a:t>стадиона «</a:t>
            </a:r>
            <a:r>
              <a:rPr lang="ru-RU" dirty="0" smtClean="0"/>
              <a:t>Авангард»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 smtClean="0"/>
              <a:t>создание </a:t>
            </a:r>
            <a:r>
              <a:rPr lang="ru-RU" dirty="0"/>
              <a:t>модельной </a:t>
            </a:r>
            <a:r>
              <a:rPr lang="ru-RU" dirty="0" smtClean="0"/>
              <a:t>библиотеки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 smtClean="0"/>
              <a:t>реализация </a:t>
            </a:r>
            <a:r>
              <a:rPr lang="ru-RU" dirty="0"/>
              <a:t>проекта «Виртуальный концертный зал» Дворца культуры «</a:t>
            </a:r>
            <a:r>
              <a:rPr lang="ru-RU" dirty="0" smtClean="0"/>
              <a:t>Родина»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 smtClean="0"/>
              <a:t>завершение </a:t>
            </a:r>
            <a:r>
              <a:rPr lang="ru-RU" dirty="0"/>
              <a:t>ремонта и реконструкция здания Городского дома культуры под Городской </a:t>
            </a:r>
            <a:r>
              <a:rPr lang="ru-RU" dirty="0" smtClean="0"/>
              <a:t>театр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 smtClean="0"/>
              <a:t>завершение благоустройства Городского </a:t>
            </a:r>
            <a:r>
              <a:rPr lang="ru-RU" dirty="0"/>
              <a:t>парка культуры и </a:t>
            </a:r>
            <a:r>
              <a:rPr lang="ru-RU" dirty="0" smtClean="0"/>
              <a:t>отдыха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 smtClean="0"/>
              <a:t>реконструкция </a:t>
            </a:r>
            <a:r>
              <a:rPr lang="ru-RU" dirty="0"/>
              <a:t>Мемориала </a:t>
            </a:r>
            <a:r>
              <a:rPr lang="ru-RU" dirty="0" smtClean="0"/>
              <a:t>Славы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28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6" name="Picture 2" descr="\\srv-adm\Doc\ПРЕСС-ЦЕНТР\ФОТО\ФОТО 2019\ЗДАНИЕ АДМИНИСТРАЦИИ\зима\IMG_33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260648"/>
            <a:ext cx="7000262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47605" y="385207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4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400802" y="1529259"/>
            <a:ext cx="775167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altLang="ru-RU" sz="2000" b="1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Введено</a:t>
            </a:r>
            <a:r>
              <a:rPr lang="ru-RU" altLang="ru-RU" sz="2000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000" b="1" i="1" dirty="0" smtClean="0">
                <a:solidFill>
                  <a:prstClr val="black"/>
                </a:solidFill>
                <a:latin typeface="+mj-lt"/>
              </a:rPr>
              <a:t>333</a:t>
            </a:r>
            <a:r>
              <a:rPr lang="ru-RU" altLang="ru-RU" sz="2000" dirty="0" smtClean="0">
                <a:solidFill>
                  <a:prstClr val="black"/>
                </a:solidFill>
                <a:latin typeface="Corbel" panose="020B0503020204020204" pitchFamily="34" charset="0"/>
              </a:rPr>
              <a:t> тыс. </a:t>
            </a:r>
            <a:r>
              <a:rPr lang="ru-RU" altLang="ru-RU" sz="2000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кв.м</a:t>
            </a:r>
            <a:r>
              <a:rPr lang="ru-RU" altLang="ru-RU" sz="2000" dirty="0" smtClean="0">
                <a:solidFill>
                  <a:prstClr val="black"/>
                </a:solidFill>
                <a:latin typeface="Corbel" panose="020B0503020204020204" pitchFamily="34" charset="0"/>
              </a:rPr>
              <a:t>. жилья</a:t>
            </a:r>
          </a:p>
          <a:p>
            <a:pPr algn="just">
              <a:defRPr/>
            </a:pPr>
            <a:endParaRPr lang="ru-RU" sz="2000" b="1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algn="just">
              <a:defRPr/>
            </a:pPr>
            <a:r>
              <a:rPr lang="ru-RU" sz="2000" b="1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Обеспеченность </a:t>
            </a:r>
            <a:r>
              <a:rPr lang="ru-RU" sz="2000" b="1" i="1" dirty="0">
                <a:solidFill>
                  <a:prstClr val="black"/>
                </a:solidFill>
                <a:latin typeface="Corbel" panose="020B0503020204020204" pitchFamily="34" charset="0"/>
              </a:rPr>
              <a:t>населения жильем </a:t>
            </a:r>
            <a:r>
              <a:rPr lang="ru-RU" sz="2000" dirty="0">
                <a:solidFill>
                  <a:prstClr val="black"/>
                </a:solidFill>
                <a:latin typeface="Corbel" panose="020B0503020204020204" pitchFamily="34" charset="0"/>
              </a:rPr>
              <a:t>выросла </a:t>
            </a:r>
            <a:r>
              <a:rPr lang="ru-RU" sz="2000" b="1" dirty="0">
                <a:solidFill>
                  <a:prstClr val="black"/>
                </a:solidFill>
                <a:latin typeface="Corbel" panose="020B0503020204020204" pitchFamily="34" charset="0"/>
              </a:rPr>
              <a:t>с </a:t>
            </a:r>
            <a:r>
              <a:rPr lang="ru-RU" sz="2000" b="1" i="1" dirty="0">
                <a:solidFill>
                  <a:prstClr val="black"/>
                </a:solidFill>
                <a:latin typeface="+mj-lt"/>
              </a:rPr>
              <a:t>26</a:t>
            </a:r>
            <a:r>
              <a:rPr lang="ru-RU" sz="2000" b="1" dirty="0">
                <a:solidFill>
                  <a:prstClr val="black"/>
                </a:solidFill>
                <a:latin typeface="Corbel" panose="020B0503020204020204" pitchFamily="34" charset="0"/>
              </a:rPr>
              <a:t> до </a:t>
            </a:r>
            <a:r>
              <a:rPr lang="ru-RU" sz="2000" b="1" i="1" dirty="0">
                <a:solidFill>
                  <a:prstClr val="black"/>
                </a:solidFill>
                <a:latin typeface="+mj-lt"/>
              </a:rPr>
              <a:t>29</a:t>
            </a:r>
            <a:r>
              <a:rPr lang="ru-RU" sz="20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Corbel" panose="020B0503020204020204" pitchFamily="34" charset="0"/>
              </a:rPr>
              <a:t>кв.м</a:t>
            </a:r>
            <a:r>
              <a:rPr lang="ru-RU" sz="2000" b="1" dirty="0">
                <a:solidFill>
                  <a:prstClr val="black"/>
                </a:solidFill>
                <a:latin typeface="Corbel" panose="020B0503020204020204" pitchFamily="34" charset="0"/>
              </a:rPr>
              <a:t>. </a:t>
            </a:r>
            <a:endParaRPr lang="ru-RU" sz="2000" b="1" dirty="0" smtClean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algn="just">
              <a:defRPr/>
            </a:pPr>
            <a:r>
              <a:rPr lang="ru-RU" sz="20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                                                                                           </a:t>
            </a:r>
            <a:r>
              <a:rPr lang="ru-RU" sz="2000" dirty="0" smtClean="0">
                <a:solidFill>
                  <a:prstClr val="black"/>
                </a:solidFill>
                <a:latin typeface="Corbel" panose="020B0503020204020204" pitchFamily="34" charset="0"/>
              </a:rPr>
              <a:t>на человека </a:t>
            </a:r>
            <a:r>
              <a:rPr lang="ru-RU" sz="2000" b="1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(</a:t>
            </a:r>
            <a:r>
              <a:rPr lang="ru-RU" sz="2000" b="1" i="1" dirty="0">
                <a:solidFill>
                  <a:prstClr val="black"/>
                </a:solidFill>
                <a:latin typeface="+mj-lt"/>
              </a:rPr>
              <a:t>110,8%</a:t>
            </a:r>
            <a:r>
              <a:rPr lang="ru-RU" sz="2000" b="1" i="1" dirty="0">
                <a:solidFill>
                  <a:prstClr val="black"/>
                </a:solidFill>
                <a:latin typeface="Corbel" panose="020B0503020204020204" pitchFamily="34" charset="0"/>
              </a:rPr>
              <a:t>) </a:t>
            </a:r>
            <a:endParaRPr lang="ru-RU" altLang="ru-RU" sz="2000" i="1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lvl="0" algn="just">
              <a:defRPr/>
            </a:pPr>
            <a:r>
              <a:rPr lang="ru-RU" altLang="ru-RU" sz="2000" b="1" i="1" dirty="0">
                <a:solidFill>
                  <a:prstClr val="black"/>
                </a:solidFill>
                <a:latin typeface="+mj-lt"/>
              </a:rPr>
              <a:t>320</a:t>
            </a:r>
            <a:r>
              <a:rPr lang="ru-RU" altLang="ru-RU" sz="2000" dirty="0">
                <a:solidFill>
                  <a:prstClr val="black"/>
                </a:solidFill>
                <a:latin typeface="Corbel" pitchFamily="34" charset="0"/>
              </a:rPr>
              <a:t> человек   переселено из </a:t>
            </a:r>
            <a:r>
              <a:rPr lang="ru-RU" altLang="ru-RU" sz="2000" b="1" i="1" dirty="0">
                <a:solidFill>
                  <a:prstClr val="black"/>
                </a:solidFill>
                <a:latin typeface="+mj-lt"/>
              </a:rPr>
              <a:t>18</a:t>
            </a:r>
            <a:r>
              <a:rPr lang="ru-RU" altLang="ru-RU" sz="2000" dirty="0">
                <a:solidFill>
                  <a:prstClr val="black"/>
                </a:solidFill>
                <a:latin typeface="Corbel" pitchFamily="34" charset="0"/>
              </a:rPr>
              <a:t> аварийных домов  /  </a:t>
            </a:r>
          </a:p>
          <a:p>
            <a:pPr lvl="0" algn="just">
              <a:defRPr/>
            </a:pPr>
            <a:r>
              <a:rPr lang="ru-RU" altLang="ru-RU" sz="2000" b="1" dirty="0">
                <a:solidFill>
                  <a:prstClr val="black"/>
                </a:solidFill>
                <a:latin typeface="Corbel" pitchFamily="34" charset="0"/>
              </a:rPr>
              <a:t>                                                                                      </a:t>
            </a:r>
            <a:r>
              <a:rPr lang="ru-RU" altLang="ru-RU" sz="2000" b="1" i="1" dirty="0">
                <a:solidFill>
                  <a:prstClr val="black"/>
                </a:solidFill>
                <a:latin typeface="+mj-lt"/>
              </a:rPr>
              <a:t>5</a:t>
            </a:r>
            <a:r>
              <a:rPr lang="ru-RU" altLang="ru-RU" sz="2000" b="1" dirty="0">
                <a:solidFill>
                  <a:prstClr val="black"/>
                </a:solidFill>
                <a:latin typeface="Corbel" pitchFamily="34" charset="0"/>
              </a:rPr>
              <a:t> тыс. </a:t>
            </a:r>
            <a:r>
              <a:rPr lang="ru-RU" altLang="ru-RU" sz="2000" b="1" dirty="0" err="1">
                <a:solidFill>
                  <a:prstClr val="black"/>
                </a:solidFill>
                <a:latin typeface="Corbel" panose="020B0503020204020204" pitchFamily="34" charset="0"/>
              </a:rPr>
              <a:t>кв.м</a:t>
            </a:r>
            <a:r>
              <a:rPr lang="ru-RU" altLang="ru-RU" sz="2000" b="1" dirty="0">
                <a:solidFill>
                  <a:prstClr val="black"/>
                </a:solidFill>
                <a:latin typeface="Corbel" panose="020B0503020204020204" pitchFamily="34" charset="0"/>
              </a:rPr>
              <a:t>. </a:t>
            </a:r>
            <a:r>
              <a:rPr lang="ru-RU" altLang="ru-RU" sz="2000" dirty="0">
                <a:solidFill>
                  <a:prstClr val="black"/>
                </a:solidFill>
                <a:latin typeface="Corbel" pitchFamily="34" charset="0"/>
              </a:rPr>
              <a:t>/ </a:t>
            </a:r>
            <a:r>
              <a:rPr lang="ru-RU" altLang="ru-RU" sz="2000" b="1" i="1" dirty="0">
                <a:solidFill>
                  <a:prstClr val="black"/>
                </a:solidFill>
                <a:latin typeface="+mj-lt"/>
              </a:rPr>
              <a:t>266,9</a:t>
            </a:r>
            <a:r>
              <a:rPr lang="ru-RU" altLang="ru-RU" sz="20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000" dirty="0">
                <a:solidFill>
                  <a:prstClr val="black"/>
                </a:solidFill>
                <a:latin typeface="Corbel" panose="020B0503020204020204" pitchFamily="34" charset="0"/>
              </a:rPr>
              <a:t>млн.руб</a:t>
            </a:r>
            <a:r>
              <a:rPr lang="ru-RU" altLang="ru-RU" sz="2000" dirty="0" smtClean="0">
                <a:solidFill>
                  <a:prstClr val="black"/>
                </a:solidFill>
                <a:latin typeface="Corbel" panose="020B0503020204020204" pitchFamily="34" charset="0"/>
              </a:rPr>
              <a:t>.</a:t>
            </a:r>
          </a:p>
          <a:p>
            <a:pPr lvl="0" algn="just">
              <a:defRPr/>
            </a:pPr>
            <a:r>
              <a:rPr lang="ru-RU" altLang="ru-RU" sz="2000" dirty="0">
                <a:solidFill>
                  <a:prstClr val="black"/>
                </a:solidFill>
                <a:latin typeface="Corbel" pitchFamily="34" charset="0"/>
              </a:rPr>
              <a:t>На </a:t>
            </a:r>
            <a:r>
              <a:rPr lang="ru-RU" altLang="ru-RU" sz="2000" b="1" i="1" dirty="0">
                <a:solidFill>
                  <a:prstClr val="black"/>
                </a:solidFill>
                <a:latin typeface="+mj-lt"/>
              </a:rPr>
              <a:t>01.01.2021</a:t>
            </a:r>
            <a:r>
              <a:rPr lang="ru-RU" altLang="ru-RU" sz="2000" b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000" b="1" dirty="0" smtClean="0">
                <a:latin typeface="Corbel" panose="020B0503020204020204" pitchFamily="34" charset="0"/>
              </a:rPr>
              <a:t>-</a:t>
            </a:r>
            <a:r>
              <a:rPr lang="ru-RU" altLang="ru-RU" sz="20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000" dirty="0" smtClean="0">
                <a:latin typeface="Corbel" panose="020B0503020204020204" pitchFamily="34" charset="0"/>
              </a:rPr>
              <a:t>остался</a:t>
            </a:r>
            <a:r>
              <a:rPr lang="ru-RU" altLang="ru-RU" sz="20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ru-RU" altLang="ru-RU" sz="2000" b="1" i="1" dirty="0">
                <a:solidFill>
                  <a:prstClr val="black"/>
                </a:solidFill>
                <a:latin typeface="+mj-lt"/>
              </a:rPr>
              <a:t>21</a:t>
            </a:r>
            <a:r>
              <a:rPr lang="ru-RU" altLang="ru-RU" sz="2000" dirty="0" smtClean="0">
                <a:solidFill>
                  <a:srgbClr val="C00000"/>
                </a:solidFill>
                <a:latin typeface="Corbel" pitchFamily="34" charset="0"/>
              </a:rPr>
              <a:t> </a:t>
            </a:r>
            <a:r>
              <a:rPr lang="ru-RU" altLang="ru-RU" sz="2000" dirty="0">
                <a:solidFill>
                  <a:prstClr val="black"/>
                </a:solidFill>
                <a:latin typeface="Corbel" pitchFamily="34" charset="0"/>
              </a:rPr>
              <a:t>аварийный дом площадью </a:t>
            </a:r>
            <a:r>
              <a:rPr lang="ru-RU" altLang="ru-RU" sz="2000" b="1" i="1" dirty="0">
                <a:solidFill>
                  <a:prstClr val="black"/>
                </a:solidFill>
                <a:latin typeface="+mj-lt"/>
              </a:rPr>
              <a:t>4 </a:t>
            </a:r>
            <a:r>
              <a:rPr lang="ru-RU" altLang="ru-RU" sz="2000" dirty="0">
                <a:solidFill>
                  <a:prstClr val="black"/>
                </a:solidFill>
                <a:latin typeface="Corbel" pitchFamily="34" charset="0"/>
              </a:rPr>
              <a:t>тыс. </a:t>
            </a:r>
            <a:r>
              <a:rPr lang="ru-RU" altLang="ru-RU" sz="2000" dirty="0" err="1">
                <a:solidFill>
                  <a:prstClr val="black"/>
                </a:solidFill>
                <a:latin typeface="Corbel" pitchFamily="34" charset="0"/>
              </a:rPr>
              <a:t>кв.м</a:t>
            </a:r>
            <a:r>
              <a:rPr lang="ru-RU" altLang="ru-RU" sz="2000" dirty="0">
                <a:solidFill>
                  <a:prstClr val="black"/>
                </a:solidFill>
                <a:latin typeface="Corbel" pitchFamily="34" charset="0"/>
              </a:rPr>
              <a:t>. </a:t>
            </a:r>
            <a:r>
              <a:rPr lang="ru-RU" altLang="ru-RU" sz="2000" b="1" dirty="0" smtClean="0">
                <a:latin typeface="+mj-lt"/>
                <a:cs typeface="Calibri" panose="020F0502020204030204" pitchFamily="34" charset="0"/>
              </a:rPr>
              <a:t>                            </a:t>
            </a:r>
            <a:endParaRPr lang="ru-RU" altLang="ru-RU" sz="2000" dirty="0">
              <a:latin typeface="Corbel" pitchFamily="34" charset="0"/>
            </a:endParaRPr>
          </a:p>
        </p:txBody>
      </p:sp>
      <p:pic>
        <p:nvPicPr>
          <p:cNvPr id="25" name="Picture 5" descr="C:\Users\ZasseevaVV.ADMDOM\Downloads\imgonline-com-ua-Shape-N9Sum3p7ekaI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76" b="29118"/>
          <a:stretch/>
        </p:blipFill>
        <p:spPr bwMode="auto">
          <a:xfrm>
            <a:off x="6732240" y="4101809"/>
            <a:ext cx="2411760" cy="275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ZasseevaVV.ADMDOM\Downloads\imgonline-com-ua-Shape-KqWLc0na00U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90" y="4078605"/>
            <a:ext cx="2768351" cy="27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ZasseevaVV.ADMDOM\Downloads\imgonline-com-ua-Shape-MxWs5ppnaSiKI9n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30" y="4096372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ZasseevaVV.ADMDOM\Downloads\imgonline-com-ua-Shape-6kqe5BCnV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86975"/>
            <a:ext cx="2872250" cy="28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3574365" y="4024617"/>
            <a:ext cx="5584577" cy="717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2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галочка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350" y="520210"/>
            <a:ext cx="2090831" cy="270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заголовок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5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467544" y="2047091"/>
            <a:ext cx="877549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latin typeface="Corbel" panose="020B0503020204020204" pitchFamily="34" charset="0"/>
              </a:rPr>
              <a:t>СТРАТЕГИЯ СОЦИАЛЬНО-ЭКОНОМИЧЕСКОГО РАЗВИТИЯ ГОРОДА БЕРДСКА до </a:t>
            </a:r>
            <a:r>
              <a:rPr lang="ru-RU" altLang="ru-RU" sz="1600" b="1" dirty="0" smtClean="0">
                <a:latin typeface="+mj-lt"/>
              </a:rPr>
              <a:t>2030</a:t>
            </a:r>
            <a:r>
              <a:rPr lang="ru-RU" altLang="ru-RU" sz="1600" b="1" dirty="0" smtClean="0">
                <a:latin typeface="Corbel" panose="020B0503020204020204" pitchFamily="34" charset="0"/>
              </a:rPr>
              <a:t> года</a:t>
            </a:r>
          </a:p>
          <a:p>
            <a:pPr algn="just">
              <a:defRPr/>
            </a:pPr>
            <a:endParaRPr lang="ru-RU" altLang="ru-RU" b="1" dirty="0" smtClean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algn="just">
              <a:defRPr/>
            </a:pPr>
            <a:r>
              <a:rPr lang="ru-RU" altLang="ru-RU" sz="1600" b="1" dirty="0" smtClean="0">
                <a:latin typeface="Corbel" panose="020B0503020204020204" pitchFamily="34" charset="0"/>
              </a:rPr>
              <a:t>ГЕНЕРАЛЬНЫЙ </a:t>
            </a:r>
            <a:r>
              <a:rPr lang="ru-RU" altLang="ru-RU" sz="1600" b="1" dirty="0">
                <a:latin typeface="Corbel" panose="020B0503020204020204" pitchFamily="34" charset="0"/>
              </a:rPr>
              <a:t>ПЛАН ГОРОДА БЕРДСКА НОВОСИБИРСКОЙ ОБЛАСТИ до </a:t>
            </a:r>
            <a:r>
              <a:rPr lang="ru-RU" altLang="ru-RU" sz="1600" b="1" dirty="0">
                <a:latin typeface="+mj-lt"/>
              </a:rPr>
              <a:t>2040</a:t>
            </a:r>
            <a:r>
              <a:rPr lang="ru-RU" altLang="ru-RU" sz="1600" b="1" dirty="0">
                <a:latin typeface="Corbel" panose="020B0503020204020204" pitchFamily="34" charset="0"/>
              </a:rPr>
              <a:t> </a:t>
            </a:r>
            <a:r>
              <a:rPr lang="ru-RU" altLang="ru-RU" sz="1600" b="1" dirty="0" smtClean="0">
                <a:latin typeface="Corbel" panose="020B0503020204020204" pitchFamily="34" charset="0"/>
              </a:rPr>
              <a:t>года</a:t>
            </a:r>
            <a:endParaRPr lang="ru-RU" sz="1600" i="1" dirty="0">
              <a:latin typeface="Corbel" panose="020B0503020204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059" y="6698047"/>
            <a:ext cx="6876689" cy="1386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23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146859" y="1502527"/>
            <a:ext cx="88372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 smtClean="0">
                <a:latin typeface="Corbel" panose="020B0503020204020204" pitchFamily="34" charset="0"/>
              </a:rPr>
              <a:t>РАЗРАБОТАНЫ И УТВЕРЖДЕНЫ ОСНОВНЫЕ </a:t>
            </a:r>
            <a:r>
              <a:rPr lang="ru-RU" altLang="ru-RU" b="1" dirty="0">
                <a:latin typeface="Corbel" panose="020B0503020204020204" pitchFamily="34" charset="0"/>
              </a:rPr>
              <a:t>ДЛЯ </a:t>
            </a:r>
            <a:r>
              <a:rPr lang="ru-RU" altLang="ru-RU" b="1" dirty="0" smtClean="0">
                <a:latin typeface="Corbel" panose="020B0503020204020204" pitchFamily="34" charset="0"/>
              </a:rPr>
              <a:t>ГОРОДА ДОКУМЕНТЫ</a:t>
            </a:r>
            <a:endParaRPr lang="ru-RU" altLang="ru-RU" b="1" dirty="0">
              <a:latin typeface="Corbel" panose="020B05030202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918" y="2962746"/>
            <a:ext cx="8645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i="1" dirty="0">
                <a:latin typeface="Corbel" panose="020B0503020204020204" pitchFamily="34" charset="0"/>
              </a:rPr>
              <a:t>Перспективные направления развития города, стратегические цели </a:t>
            </a:r>
            <a:r>
              <a:rPr lang="ru-RU" i="1" dirty="0" smtClean="0">
                <a:latin typeface="Corbel" panose="020B0503020204020204" pitchFamily="34" charset="0"/>
              </a:rPr>
              <a:t>– </a:t>
            </a:r>
          </a:p>
          <a:p>
            <a:pPr algn="just">
              <a:defRPr/>
            </a:pPr>
            <a:r>
              <a:rPr lang="ru-RU" i="1" dirty="0" smtClean="0">
                <a:latin typeface="Corbel" panose="020B0503020204020204" pitchFamily="34" charset="0"/>
              </a:rPr>
              <a:t>комфортный</a:t>
            </a:r>
            <a:r>
              <a:rPr lang="ru-RU" i="1" dirty="0">
                <a:latin typeface="Corbel" panose="020B0503020204020204" pitchFamily="34" charset="0"/>
              </a:rPr>
              <a:t>, безопасный и привлекательный для жизни и деятельности город, конкурентоспособная экономика, эффективное пространственное </a:t>
            </a:r>
            <a:r>
              <a:rPr lang="ru-RU" i="1" dirty="0" smtClean="0">
                <a:latin typeface="Corbel" panose="020B0503020204020204" pitchFamily="34" charset="0"/>
              </a:rPr>
              <a:t>развитие при активном участии </a:t>
            </a:r>
            <a:r>
              <a:rPr lang="ru-RU" i="1" dirty="0">
                <a:latin typeface="Corbel" panose="020B0503020204020204" pitchFamily="34" charset="0"/>
              </a:rPr>
              <a:t>в реализации программ всех уровней и национальных проектов</a:t>
            </a:r>
            <a:endParaRPr lang="ru-RU" altLang="ru-RU" b="1" dirty="0">
              <a:latin typeface="Corbel" panose="020B0503020204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259631" y="4372088"/>
            <a:ext cx="7848771" cy="2499882"/>
            <a:chOff x="1143504" y="3212976"/>
            <a:chExt cx="8011744" cy="3221599"/>
          </a:xfrm>
        </p:grpSpPr>
        <p:pic>
          <p:nvPicPr>
            <p:cNvPr id="31" name="Picture 2" descr="C:\Users\ZasseevaVV.ADMDOM\Downloads\imgonline-com-ua-Shape-KqWLc0na00UZ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504" y="3359083"/>
              <a:ext cx="2771001" cy="2877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Группа 31"/>
            <p:cNvGrpSpPr/>
            <p:nvPr/>
          </p:nvGrpSpPr>
          <p:grpSpPr>
            <a:xfrm>
              <a:off x="2658676" y="3226775"/>
              <a:ext cx="4810720" cy="3207800"/>
              <a:chOff x="2658676" y="3226775"/>
              <a:chExt cx="4810720" cy="3207800"/>
            </a:xfrm>
          </p:grpSpPr>
          <p:pic>
            <p:nvPicPr>
              <p:cNvPr id="35" name="Picture 2" descr="C:\Users\ZasseevaVV.ADMDOM\Downloads\imgonline-com-ua-Shape-RWzqqL5yycSE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8676" y="3379721"/>
                <a:ext cx="3054854" cy="3054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" descr="C:\Users\ZasseevaVV.ADMDOM\Downloads\imgonline-com-ua-Shape-D7428k2lNxaE1Z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1821" y="3226775"/>
                <a:ext cx="3017575" cy="3017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3" name="Picture 4" descr="C:\Users\ZasseevaVV.ADMDOM\Downloads\imgonline-com-ua-Shape-bJEKZppr7Vbh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820" y="3383610"/>
              <a:ext cx="2918165" cy="2918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2699792" y="3212976"/>
              <a:ext cx="6455456" cy="1424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627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5" descr="C:\Users\ZasseevaVV.ADMDOM\Downloads\imgonline-com-ua-Shape-N9Sum3p7eka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76" b="29118"/>
          <a:stretch/>
        </p:blipFill>
        <p:spPr bwMode="auto">
          <a:xfrm>
            <a:off x="6804248" y="4784216"/>
            <a:ext cx="2339752" cy="20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заголовок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5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31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17" y="2851289"/>
            <a:ext cx="731583" cy="72548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45303" y="3576776"/>
            <a:ext cx="1392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в </a:t>
            </a:r>
            <a:r>
              <a:rPr lang="ru-RU" sz="2000" b="1" cap="all" dirty="0">
                <a:solidFill>
                  <a:srgbClr val="C00000"/>
                </a:solidFill>
                <a:latin typeface="+mj-lt"/>
              </a:rPr>
              <a:t>1,3</a:t>
            </a:r>
            <a:r>
              <a:rPr lang="ru-RU" sz="2000" b="1" cap="all" dirty="0">
                <a:solidFill>
                  <a:srgbClr val="C00000"/>
                </a:solidFill>
                <a:latin typeface="Corbel" panose="020B0503020204020204" pitchFamily="34" charset="0"/>
              </a:rPr>
              <a:t> раза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006" y="1354472"/>
            <a:ext cx="8977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Администрацией города во взаимодействии с региональным </a:t>
            </a:r>
            <a:r>
              <a:rPr lang="ru-RU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Правительством </a:t>
            </a:r>
            <a:r>
              <a:rPr lang="ru-RU" b="1" i="1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продолжена работа по привлечению инвестиций в рамках действующих программ всех уровней и приоритетных проектов</a:t>
            </a:r>
            <a:endParaRPr lang="ru-RU" dirty="0">
              <a:latin typeface="Corbel" panose="020B05030202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5628" y="2475895"/>
            <a:ext cx="6931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+mj-lt"/>
              </a:rPr>
              <a:t>2016</a:t>
            </a:r>
            <a:r>
              <a:rPr lang="ru-RU" b="1" dirty="0">
                <a:latin typeface="Corbel" panose="020B0503020204020204" pitchFamily="34" charset="0"/>
              </a:rPr>
              <a:t> год – </a:t>
            </a:r>
            <a:r>
              <a:rPr lang="ru-RU" b="1" dirty="0">
                <a:latin typeface="+mj-lt"/>
              </a:rPr>
              <a:t>60</a:t>
            </a:r>
            <a:r>
              <a:rPr lang="ru-RU" b="1" dirty="0">
                <a:latin typeface="Corbel" panose="020B0503020204020204" pitchFamily="34" charset="0"/>
              </a:rPr>
              <a:t> программ </a:t>
            </a:r>
            <a:r>
              <a:rPr lang="ru-RU" dirty="0">
                <a:latin typeface="Corbel" panose="020B0503020204020204" pitchFamily="34" charset="0"/>
              </a:rPr>
              <a:t>с финансированием </a:t>
            </a:r>
            <a:r>
              <a:rPr lang="ru-RU" b="1" dirty="0">
                <a:latin typeface="+mj-lt"/>
              </a:rPr>
              <a:t>2,1</a:t>
            </a:r>
            <a:r>
              <a:rPr lang="ru-RU" b="1" dirty="0">
                <a:latin typeface="Corbel" panose="020B0503020204020204" pitchFamily="34" charset="0"/>
              </a:rPr>
              <a:t> млрд. руб.</a:t>
            </a:r>
          </a:p>
          <a:p>
            <a:pPr algn="just"/>
            <a:endParaRPr lang="ru-RU" b="1" dirty="0">
              <a:latin typeface="Corbel" panose="020B0503020204020204" pitchFamily="34" charset="0"/>
            </a:endParaRPr>
          </a:p>
          <a:p>
            <a:pPr algn="just"/>
            <a:r>
              <a:rPr lang="ru-RU" b="1" dirty="0">
                <a:latin typeface="+mj-lt"/>
              </a:rPr>
              <a:t>2020</a:t>
            </a:r>
            <a:r>
              <a:rPr lang="ru-RU" b="1" dirty="0">
                <a:latin typeface="Corbel" panose="020B0503020204020204" pitchFamily="34" charset="0"/>
              </a:rPr>
              <a:t> год - </a:t>
            </a:r>
            <a:r>
              <a:rPr lang="ru-RU" dirty="0" smtClean="0">
                <a:latin typeface="Corbel" panose="020B0503020204020204" pitchFamily="34" charset="0"/>
              </a:rPr>
              <a:t>7</a:t>
            </a:r>
            <a:r>
              <a:rPr lang="en-US" dirty="0" smtClean="0">
                <a:latin typeface="Corbel" panose="020B0503020204020204" pitchFamily="34" charset="0"/>
              </a:rPr>
              <a:t>7</a:t>
            </a:r>
            <a:r>
              <a:rPr lang="ru-RU" dirty="0" smtClean="0">
                <a:latin typeface="Corbel" panose="020B0503020204020204" pitchFamily="34" charset="0"/>
              </a:rPr>
              <a:t> </a:t>
            </a:r>
            <a:r>
              <a:rPr lang="ru-RU" dirty="0">
                <a:latin typeface="Corbel" panose="020B0503020204020204" pitchFamily="34" charset="0"/>
              </a:rPr>
              <a:t>программ с финансированием </a:t>
            </a:r>
            <a:r>
              <a:rPr lang="ru-RU" b="1" dirty="0" smtClean="0">
                <a:latin typeface="+mj-lt"/>
              </a:rPr>
              <a:t>2,</a:t>
            </a:r>
            <a:r>
              <a:rPr lang="en-US" b="1" dirty="0" smtClean="0">
                <a:latin typeface="+mj-lt"/>
              </a:rPr>
              <a:t>9</a:t>
            </a:r>
            <a:r>
              <a:rPr lang="ru-RU" b="1" dirty="0" smtClean="0">
                <a:latin typeface="Corbel" panose="020B0503020204020204" pitchFamily="34" charset="0"/>
              </a:rPr>
              <a:t> </a:t>
            </a:r>
            <a:r>
              <a:rPr lang="ru-RU" b="1" dirty="0">
                <a:latin typeface="Corbel" panose="020B0503020204020204" pitchFamily="34" charset="0"/>
              </a:rPr>
              <a:t>млрд. руб. </a:t>
            </a:r>
            <a:r>
              <a:rPr lang="ru-RU" i="1" dirty="0" smtClean="0">
                <a:latin typeface="Corbel" panose="020B0503020204020204" pitchFamily="34" charset="0"/>
              </a:rPr>
              <a:t>Основные</a:t>
            </a:r>
            <a:r>
              <a:rPr lang="ru-RU" i="1" dirty="0">
                <a:latin typeface="Corbel" panose="020B0503020204020204" pitchFamily="34" charset="0"/>
              </a:rPr>
              <a:t>: Развитие образования</a:t>
            </a:r>
            <a:r>
              <a:rPr lang="ru-RU" i="1" dirty="0" smtClean="0">
                <a:latin typeface="Corbel" panose="020B0503020204020204" pitchFamily="34" charset="0"/>
              </a:rPr>
              <a:t>…, Развитие </a:t>
            </a:r>
            <a:r>
              <a:rPr lang="ru-RU" i="1" dirty="0">
                <a:latin typeface="Corbel" panose="020B0503020204020204" pitchFamily="34" charset="0"/>
              </a:rPr>
              <a:t>физической культуры и </a:t>
            </a:r>
            <a:r>
              <a:rPr lang="ru-RU" i="1" dirty="0" smtClean="0">
                <a:latin typeface="Corbel" panose="020B0503020204020204" pitchFamily="34" charset="0"/>
              </a:rPr>
              <a:t>спорта</a:t>
            </a:r>
            <a:r>
              <a:rPr lang="ru-RU" i="1" dirty="0">
                <a:latin typeface="Corbel" panose="020B0503020204020204" pitchFamily="34" charset="0"/>
              </a:rPr>
              <a:t>, Культура</a:t>
            </a:r>
            <a:r>
              <a:rPr lang="ru-RU" i="1" dirty="0" smtClean="0">
                <a:latin typeface="Corbel" panose="020B0503020204020204" pitchFamily="34" charset="0"/>
              </a:rPr>
              <a:t>…, Развитие </a:t>
            </a:r>
            <a:r>
              <a:rPr lang="ru-RU" i="1" dirty="0">
                <a:latin typeface="Corbel" panose="020B0503020204020204" pitchFamily="34" charset="0"/>
              </a:rPr>
              <a:t>жилищно-коммунального комплекса …</a:t>
            </a:r>
          </a:p>
          <a:p>
            <a:pPr algn="just"/>
            <a:endParaRPr lang="ru-RU" b="1" dirty="0" smtClean="0">
              <a:latin typeface="Corbel" panose="020B0503020204020204" pitchFamily="34" charset="0"/>
            </a:endParaRPr>
          </a:p>
          <a:p>
            <a:pPr algn="just"/>
            <a:r>
              <a:rPr lang="ru-RU" b="1" dirty="0" smtClean="0">
                <a:latin typeface="Corbel" panose="020B0503020204020204" pitchFamily="34" charset="0"/>
              </a:rPr>
              <a:t>Реализация всех национальных проектов</a:t>
            </a:r>
            <a:endParaRPr lang="ru-RU" b="1" dirty="0">
              <a:latin typeface="Corbel" panose="020B0503020204020204" pitchFamily="34" charset="0"/>
            </a:endParaRPr>
          </a:p>
        </p:txBody>
      </p:sp>
      <p:pic>
        <p:nvPicPr>
          <p:cNvPr id="29" name="Picture 2" descr="C:\Users\ZasseevaVV.ADMDOM\Downloads\imgonline-com-ua-Shape-KqWLc0na00UZ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84219"/>
            <a:ext cx="2690797" cy="206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ZasseevaVV.ADMDOM\Downloads\imgonline-com-ua-Shape-MxWs5ppnaSiKI9n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84218"/>
            <a:ext cx="2670930" cy="206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Users\ZasseevaVV.ADMDOM\Downloads\imgonline-com-ua-Shape-6kqe5BCnV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38" y="4784217"/>
            <a:ext cx="2780375" cy="207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 flipV="1">
            <a:off x="18059" y="6836685"/>
            <a:ext cx="6047695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flipV="1">
            <a:off x="3635896" y="4756220"/>
            <a:ext cx="5508104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4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заголово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5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214744" y="1178965"/>
            <a:ext cx="8981357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ru-RU" altLang="ru-RU" sz="1600" b="1" dirty="0" smtClean="0">
              <a:solidFill>
                <a:srgbClr val="00B050"/>
              </a:solidFill>
              <a:latin typeface="Corbel" pitchFamily="34" charset="0"/>
            </a:endParaRPr>
          </a:p>
          <a:p>
            <a:pPr algn="just">
              <a:defRPr/>
            </a:pPr>
            <a:r>
              <a:rPr lang="ru-RU" altLang="ru-RU" sz="2000" dirty="0" smtClean="0">
                <a:latin typeface="Corbel" panose="020B0503020204020204" pitchFamily="34" charset="0"/>
              </a:rPr>
              <a:t>На разных этапах с </a:t>
            </a:r>
            <a:r>
              <a:rPr lang="ru-RU" altLang="ru-RU" sz="2000" dirty="0" smtClean="0">
                <a:latin typeface="+mj-lt"/>
              </a:rPr>
              <a:t>2016</a:t>
            </a:r>
            <a:r>
              <a:rPr lang="ru-RU" altLang="ru-RU" sz="2000" dirty="0" smtClean="0">
                <a:latin typeface="Corbel" panose="020B0503020204020204" pitchFamily="34" charset="0"/>
              </a:rPr>
              <a:t> по </a:t>
            </a:r>
            <a:r>
              <a:rPr lang="ru-RU" altLang="ru-RU" sz="2000" dirty="0">
                <a:latin typeface="+mj-lt"/>
              </a:rPr>
              <a:t>2023</a:t>
            </a:r>
            <a:r>
              <a:rPr lang="ru-RU" altLang="ru-RU" sz="2000" dirty="0" smtClean="0">
                <a:latin typeface="Corbel" panose="020B0503020204020204" pitchFamily="34" charset="0"/>
              </a:rPr>
              <a:t> годы реализуется </a:t>
            </a:r>
            <a:r>
              <a:rPr lang="ru-RU" altLang="ru-RU" sz="2000" b="1" i="1" dirty="0" smtClean="0">
                <a:latin typeface="+mj-lt"/>
              </a:rPr>
              <a:t>17</a:t>
            </a:r>
            <a:r>
              <a:rPr lang="ru-RU" altLang="ru-RU" sz="2000" b="1" i="1" dirty="0" smtClean="0">
                <a:latin typeface="Corbel" panose="020B0503020204020204" pitchFamily="34" charset="0"/>
              </a:rPr>
              <a:t> инвестиционных</a:t>
            </a:r>
          </a:p>
          <a:p>
            <a:pPr algn="just">
              <a:defRPr/>
            </a:pPr>
            <a:r>
              <a:rPr lang="ru-RU" altLang="ru-RU" sz="2000" b="1" i="1" dirty="0">
                <a:latin typeface="Corbel" panose="020B0503020204020204" pitchFamily="34" charset="0"/>
              </a:rPr>
              <a:t> </a:t>
            </a:r>
            <a:r>
              <a:rPr lang="ru-RU" altLang="ru-RU" sz="2000" b="1" i="1" dirty="0" smtClean="0">
                <a:latin typeface="Corbel" panose="020B0503020204020204" pitchFamily="34" charset="0"/>
              </a:rPr>
              <a:t>                                           проектов </a:t>
            </a:r>
            <a:r>
              <a:rPr lang="ru-RU" altLang="ru-RU" sz="2000" b="1" i="1" dirty="0">
                <a:latin typeface="Corbel" panose="020B0503020204020204" pitchFamily="34" charset="0"/>
              </a:rPr>
              <a:t>/ </a:t>
            </a:r>
            <a:r>
              <a:rPr lang="ru-RU" altLang="ru-RU" sz="2000" b="1" i="1" dirty="0">
                <a:latin typeface="+mj-lt"/>
              </a:rPr>
              <a:t>1,4</a:t>
            </a:r>
            <a:r>
              <a:rPr lang="ru-RU" altLang="ru-RU" sz="2000" b="1" i="1" dirty="0" smtClean="0">
                <a:latin typeface="Corbel" panose="020B0503020204020204" pitchFamily="34" charset="0"/>
              </a:rPr>
              <a:t> </a:t>
            </a:r>
            <a:r>
              <a:rPr lang="ru-RU" altLang="ru-RU" sz="2000" b="1" i="1" dirty="0">
                <a:latin typeface="Corbel" panose="020B0503020204020204" pitchFamily="34" charset="0"/>
              </a:rPr>
              <a:t>млрд. руб.</a:t>
            </a:r>
            <a:r>
              <a:rPr lang="ru-RU" altLang="ru-RU" sz="2000" b="1" dirty="0">
                <a:latin typeface="Corbel" panose="020B0503020204020204" pitchFamily="34" charset="0"/>
              </a:rPr>
              <a:t> </a:t>
            </a:r>
            <a:r>
              <a:rPr lang="ru-RU" altLang="ru-RU" sz="2000" dirty="0">
                <a:latin typeface="Corbel" panose="020B0503020204020204" pitchFamily="34" charset="0"/>
              </a:rPr>
              <a:t>объем проектных инвестиций</a:t>
            </a:r>
            <a:endParaRPr lang="ru-RU" altLang="ru-RU" sz="2000" dirty="0" smtClean="0">
              <a:latin typeface="Corbel" panose="020B0503020204020204" pitchFamily="34" charset="0"/>
            </a:endParaRPr>
          </a:p>
          <a:p>
            <a:pPr>
              <a:defRPr/>
            </a:pPr>
            <a:endParaRPr lang="ru-RU" altLang="ru-RU" sz="2000" dirty="0" smtClean="0">
              <a:latin typeface="Corbel" panose="020B0503020204020204" pitchFamily="34" charset="0"/>
            </a:endParaRPr>
          </a:p>
          <a:p>
            <a:pPr>
              <a:defRPr/>
            </a:pPr>
            <a:r>
              <a:rPr lang="ru-RU" altLang="ru-RU" sz="2000" dirty="0" smtClean="0">
                <a:latin typeface="Corbel" panose="020B0503020204020204" pitchFamily="34" charset="0"/>
              </a:rPr>
              <a:t>Создано</a:t>
            </a:r>
            <a:r>
              <a:rPr lang="ru-RU" altLang="ru-RU" sz="2000" b="1" dirty="0" smtClean="0">
                <a:latin typeface="Corbel" panose="020B0503020204020204" pitchFamily="34" charset="0"/>
              </a:rPr>
              <a:t> </a:t>
            </a:r>
            <a:r>
              <a:rPr lang="ru-RU" altLang="ru-RU" sz="2000" b="1" i="1" dirty="0">
                <a:latin typeface="+mj-lt"/>
              </a:rPr>
              <a:t>87</a:t>
            </a:r>
            <a:r>
              <a:rPr lang="ru-RU" altLang="ru-RU" sz="2000" b="1" i="1" dirty="0" smtClean="0">
                <a:latin typeface="Corbel" panose="020B0503020204020204" pitchFamily="34" charset="0"/>
              </a:rPr>
              <a:t> производств, </a:t>
            </a:r>
            <a:r>
              <a:rPr lang="ru-RU" altLang="ru-RU" sz="2000" b="1" i="1" dirty="0">
                <a:latin typeface="+mj-lt"/>
              </a:rPr>
              <a:t>1275</a:t>
            </a:r>
            <a:r>
              <a:rPr lang="ru-RU" altLang="ru-RU" sz="2000" b="1" i="1" dirty="0" smtClean="0">
                <a:latin typeface="Corbel" panose="020B0503020204020204" pitchFamily="34" charset="0"/>
              </a:rPr>
              <a:t> новых рабочих мест </a:t>
            </a:r>
            <a:r>
              <a:rPr lang="ru-RU" altLang="ru-RU" sz="2000" b="1" dirty="0" smtClean="0">
                <a:latin typeface="Corbel" panose="020B0503020204020204" pitchFamily="34" charset="0"/>
              </a:rPr>
              <a:t>/ </a:t>
            </a:r>
          </a:p>
          <a:p>
            <a:pPr>
              <a:defRPr/>
            </a:pPr>
            <a:r>
              <a:rPr lang="ru-RU" altLang="ru-RU" sz="2000" i="1" dirty="0" smtClean="0">
                <a:latin typeface="Corbel" panose="020B0503020204020204" pitchFamily="34" charset="0"/>
              </a:rPr>
              <a:t>                                                                    закрыто </a:t>
            </a:r>
            <a:r>
              <a:rPr lang="ru-RU" altLang="ru-RU" sz="2000" b="1" i="1" dirty="0">
                <a:latin typeface="+mj-lt"/>
              </a:rPr>
              <a:t>76</a:t>
            </a:r>
            <a:r>
              <a:rPr lang="ru-RU" altLang="ru-RU" sz="2000" i="1" dirty="0" smtClean="0">
                <a:latin typeface="Corbel" panose="020B0503020204020204" pitchFamily="34" charset="0"/>
              </a:rPr>
              <a:t> производств, </a:t>
            </a:r>
            <a:r>
              <a:rPr lang="ru-RU" altLang="ru-RU" sz="2000" b="1" i="1" dirty="0">
                <a:latin typeface="+mj-lt"/>
              </a:rPr>
              <a:t>288</a:t>
            </a:r>
            <a:r>
              <a:rPr lang="ru-RU" altLang="ru-RU" sz="2000" i="1" dirty="0" smtClean="0">
                <a:latin typeface="Corbel" panose="020B0503020204020204" pitchFamily="34" charset="0"/>
              </a:rPr>
              <a:t> рабочих мест</a:t>
            </a:r>
          </a:p>
          <a:p>
            <a:pPr>
              <a:defRPr/>
            </a:pPr>
            <a:endParaRPr lang="ru-RU" altLang="ru-RU" sz="2000" b="1" dirty="0">
              <a:latin typeface="Corbel" panose="020B0503020204020204" pitchFamily="34" charset="0"/>
            </a:endParaRPr>
          </a:p>
          <a:p>
            <a:pPr>
              <a:defRPr/>
            </a:pPr>
            <a:r>
              <a:rPr lang="ru-RU" altLang="ru-RU" sz="2000" dirty="0" smtClean="0">
                <a:latin typeface="Corbel" panose="020B0503020204020204" pitchFamily="34" charset="0"/>
              </a:rPr>
              <a:t>Создано</a:t>
            </a:r>
            <a:r>
              <a:rPr lang="ru-RU" altLang="ru-RU" sz="2000" b="1" dirty="0" smtClean="0">
                <a:latin typeface="Corbel" panose="020B0503020204020204" pitchFamily="34" charset="0"/>
              </a:rPr>
              <a:t> </a:t>
            </a:r>
            <a:r>
              <a:rPr lang="ru-RU" altLang="ru-RU" sz="2000" b="1" i="1" dirty="0">
                <a:latin typeface="+mj-lt"/>
              </a:rPr>
              <a:t>113</a:t>
            </a:r>
            <a:r>
              <a:rPr lang="ru-RU" altLang="ru-RU" sz="2000" b="1" i="1" dirty="0" smtClean="0">
                <a:latin typeface="Corbel" panose="020B0503020204020204" pitchFamily="34" charset="0"/>
              </a:rPr>
              <a:t> предпр. </a:t>
            </a:r>
            <a:r>
              <a:rPr lang="ru-RU" altLang="ru-RU" sz="2000" b="1" i="1" dirty="0">
                <a:latin typeface="Corbel" panose="020B0503020204020204" pitchFamily="34" charset="0"/>
              </a:rPr>
              <a:t>потребительского </a:t>
            </a:r>
            <a:r>
              <a:rPr lang="ru-RU" altLang="ru-RU" sz="2000" b="1" i="1" dirty="0" smtClean="0">
                <a:latin typeface="Corbel" panose="020B0503020204020204" pitchFamily="34" charset="0"/>
              </a:rPr>
              <a:t>рынка, </a:t>
            </a:r>
            <a:r>
              <a:rPr lang="ru-RU" altLang="ru-RU" sz="2000" b="1" i="1" dirty="0">
                <a:latin typeface="+mj-lt"/>
              </a:rPr>
              <a:t>1018</a:t>
            </a:r>
            <a:r>
              <a:rPr lang="ru-RU" altLang="ru-RU" sz="2000" b="1" i="1" dirty="0" smtClean="0">
                <a:latin typeface="Corbel" panose="020B0503020204020204" pitchFamily="34" charset="0"/>
              </a:rPr>
              <a:t> новых рабочих мест</a:t>
            </a:r>
            <a:r>
              <a:rPr lang="ru-RU" altLang="ru-RU" sz="2000" b="1" dirty="0" smtClean="0">
                <a:latin typeface="Corbel" panose="020B0503020204020204" pitchFamily="34" charset="0"/>
              </a:rPr>
              <a:t>/ </a:t>
            </a:r>
          </a:p>
          <a:p>
            <a:pPr>
              <a:defRPr/>
            </a:pPr>
            <a:r>
              <a:rPr lang="ru-RU" altLang="ru-RU" sz="2000" b="1" dirty="0">
                <a:latin typeface="Corbel" panose="020B0503020204020204" pitchFamily="34" charset="0"/>
              </a:rPr>
              <a:t> </a:t>
            </a:r>
            <a:r>
              <a:rPr lang="ru-RU" altLang="ru-RU" sz="2000" b="1" dirty="0" smtClean="0">
                <a:latin typeface="Corbel" panose="020B0503020204020204" pitchFamily="34" charset="0"/>
              </a:rPr>
              <a:t>                                                                </a:t>
            </a:r>
            <a:r>
              <a:rPr lang="ru-RU" altLang="ru-RU" sz="2000" i="1" dirty="0" smtClean="0">
                <a:latin typeface="Corbel" panose="020B0503020204020204" pitchFamily="34" charset="0"/>
              </a:rPr>
              <a:t>закрыто </a:t>
            </a:r>
            <a:r>
              <a:rPr lang="ru-RU" altLang="ru-RU" sz="2000" b="1" i="1" dirty="0">
                <a:latin typeface="+mj-lt"/>
              </a:rPr>
              <a:t>103</a:t>
            </a:r>
            <a:r>
              <a:rPr lang="ru-RU" altLang="ru-RU" sz="2000" i="1" dirty="0" smtClean="0">
                <a:latin typeface="Corbel" panose="020B0503020204020204" pitchFamily="34" charset="0"/>
              </a:rPr>
              <a:t> предприятия, </a:t>
            </a:r>
            <a:r>
              <a:rPr lang="ru-RU" altLang="ru-RU" sz="2000" b="1" dirty="0">
                <a:latin typeface="+mj-lt"/>
              </a:rPr>
              <a:t>426</a:t>
            </a:r>
            <a:r>
              <a:rPr lang="ru-RU" altLang="ru-RU" sz="2000" i="1" dirty="0" smtClean="0">
                <a:latin typeface="Corbel" panose="020B0503020204020204" pitchFamily="34" charset="0"/>
              </a:rPr>
              <a:t> рабочих мест</a:t>
            </a:r>
          </a:p>
          <a:p>
            <a:pPr algn="just">
              <a:defRPr/>
            </a:pPr>
            <a:r>
              <a:rPr lang="ru-RU" i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В основном предприятия закрыты </a:t>
            </a:r>
            <a:r>
              <a:rPr lang="ru-RU" i="1" dirty="0">
                <a:solidFill>
                  <a:srgbClr val="C00000"/>
                </a:solidFill>
                <a:latin typeface="Corbel" panose="020B0503020204020204" pitchFamily="34" charset="0"/>
              </a:rPr>
              <a:t>после проведения камеральных проверок налоговой</a:t>
            </a:r>
            <a:r>
              <a:rPr lang="ru-RU" dirty="0">
                <a:solidFill>
                  <a:srgbClr val="C00000"/>
                </a:solidFill>
                <a:latin typeface="Corbel" panose="020B0503020204020204" pitchFamily="34" charset="0"/>
              </a:rPr>
              <a:t> - как не ведущие свою </a:t>
            </a:r>
            <a:r>
              <a:rPr lang="ru-RU" dirty="0" smtClean="0">
                <a:solidFill>
                  <a:srgbClr val="C00000"/>
                </a:solidFill>
                <a:latin typeface="Corbel" panose="020B0503020204020204" pitchFamily="34" charset="0"/>
              </a:rPr>
              <a:t>деятельность</a:t>
            </a:r>
            <a:r>
              <a:rPr lang="ru-RU" altLang="ru-RU" sz="2000" b="1" dirty="0" smtClean="0">
                <a:latin typeface="Corbel" panose="020B0503020204020204" pitchFamily="34" charset="0"/>
              </a:rPr>
              <a:t>              </a:t>
            </a:r>
            <a:endParaRPr lang="ru-RU" altLang="ru-RU" sz="2000" dirty="0">
              <a:latin typeface="Corbel" panose="020B0503020204020204" pitchFamily="34" charset="0"/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33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00094" y="6485456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6560929"/>
            <a:ext cx="5580111" cy="645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744" y="4548149"/>
            <a:ext cx="88983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dirty="0">
                <a:latin typeface="Corbel" panose="020B0503020204020204" pitchFamily="34" charset="0"/>
              </a:rPr>
              <a:t>В </a:t>
            </a:r>
            <a:r>
              <a:rPr lang="ru-RU" altLang="ru-RU" dirty="0">
                <a:latin typeface="+mj-lt"/>
              </a:rPr>
              <a:t>2019</a:t>
            </a:r>
            <a:r>
              <a:rPr lang="ru-RU" altLang="ru-RU" dirty="0">
                <a:latin typeface="Corbel" panose="020B0503020204020204" pitchFamily="34" charset="0"/>
              </a:rPr>
              <a:t> году запущен </a:t>
            </a:r>
            <a:r>
              <a:rPr lang="ru-RU" altLang="ru-RU" b="1" i="1" dirty="0">
                <a:latin typeface="Corbel" panose="020B0503020204020204" pitchFamily="34" charset="0"/>
              </a:rPr>
              <a:t>проект «ЭЛЕКТРОННАЯ ВИТРИНА» </a:t>
            </a:r>
            <a:r>
              <a:rPr lang="ru-RU" altLang="ru-RU" i="1" dirty="0">
                <a:latin typeface="Corbel" panose="020B0503020204020204" pitchFamily="34" charset="0"/>
              </a:rPr>
              <a:t>- </a:t>
            </a:r>
            <a:r>
              <a:rPr lang="ru-RU" altLang="ru-RU" i="1" dirty="0">
                <a:latin typeface="+mj-lt"/>
              </a:rPr>
              <a:t>48</a:t>
            </a:r>
            <a:r>
              <a:rPr lang="ru-RU" altLang="ru-RU" i="1" dirty="0">
                <a:latin typeface="Corbel" panose="020B0503020204020204" pitchFamily="34" charset="0"/>
              </a:rPr>
              <a:t> </a:t>
            </a:r>
            <a:r>
              <a:rPr lang="ru-RU" altLang="ru-RU" i="1" dirty="0" smtClean="0">
                <a:latin typeface="Corbel" panose="020B0503020204020204" pitchFamily="34" charset="0"/>
              </a:rPr>
              <a:t>предприятий          </a:t>
            </a:r>
            <a:r>
              <a:rPr lang="en-US" altLang="ru-RU" i="1" dirty="0" smtClean="0">
                <a:solidFill>
                  <a:srgbClr val="00421E"/>
                </a:solidFill>
                <a:latin typeface="Corbel" panose="020B0503020204020204" pitchFamily="34" charset="0"/>
              </a:rPr>
              <a:t>https</a:t>
            </a:r>
            <a:r>
              <a:rPr lang="en-US" altLang="ru-RU" i="1" dirty="0">
                <a:solidFill>
                  <a:srgbClr val="00421E"/>
                </a:solidFill>
                <a:latin typeface="Corbel" panose="020B0503020204020204" pitchFamily="34" charset="0"/>
              </a:rPr>
              <a:t>://proberdsk.ru</a:t>
            </a:r>
            <a:endParaRPr lang="ru-RU" altLang="ru-RU" i="1" dirty="0">
              <a:solidFill>
                <a:srgbClr val="00421E"/>
              </a:solidFill>
              <a:latin typeface="Corbel" panose="020B0503020204020204" pitchFamily="34" charset="0"/>
            </a:endParaRPr>
          </a:p>
          <a:p>
            <a:pPr algn="just">
              <a:defRPr/>
            </a:pPr>
            <a:endParaRPr lang="ru-RU" altLang="ru-RU" i="1" dirty="0" smtClean="0">
              <a:latin typeface="Corbel" panose="020B0503020204020204" pitchFamily="34" charset="0"/>
            </a:endParaRPr>
          </a:p>
          <a:p>
            <a:pPr algn="just">
              <a:defRPr/>
            </a:pPr>
            <a:r>
              <a:rPr lang="ru-RU" altLang="ru-RU" i="1" dirty="0" smtClean="0">
                <a:latin typeface="Corbel" panose="020B0503020204020204" pitchFamily="34" charset="0"/>
              </a:rPr>
              <a:t>«</a:t>
            </a:r>
            <a:r>
              <a:rPr lang="ru-RU" altLang="ru-RU" b="1" i="1" dirty="0">
                <a:latin typeface="Corbel" panose="020B0503020204020204" pitchFamily="34" charset="0"/>
              </a:rPr>
              <a:t>ТРОПА ЗДОРОВЬЯ» - </a:t>
            </a:r>
            <a:r>
              <a:rPr lang="ru-RU" altLang="ru-RU" i="1" dirty="0">
                <a:latin typeface="Corbel" panose="020B0503020204020204" pitchFamily="34" charset="0"/>
              </a:rPr>
              <a:t>представлена информация о продукции бердских предприятий для </a:t>
            </a:r>
            <a:r>
              <a:rPr lang="ru-RU" altLang="ru-RU" i="1" dirty="0" smtClean="0">
                <a:latin typeface="Corbel" panose="020B0503020204020204" pitchFamily="34" charset="0"/>
              </a:rPr>
              <a:t>реабилитации </a:t>
            </a:r>
            <a:r>
              <a:rPr lang="en-US" altLang="ru-RU" i="1" dirty="0">
                <a:latin typeface="Corbel" panose="020B0503020204020204" pitchFamily="34" charset="0"/>
              </a:rPr>
              <a:t>COVID</a:t>
            </a:r>
            <a:r>
              <a:rPr lang="en-US" altLang="ru-RU" i="1" dirty="0">
                <a:latin typeface="+mj-lt"/>
              </a:rPr>
              <a:t>19</a:t>
            </a:r>
            <a:r>
              <a:rPr lang="en-US" altLang="ru-RU" i="1" dirty="0">
                <a:latin typeface="Corbel" panose="020B0503020204020204" pitchFamily="34" charset="0"/>
              </a:rPr>
              <a:t> </a:t>
            </a:r>
            <a:r>
              <a:rPr lang="ru-RU" altLang="ru-RU" i="1" dirty="0">
                <a:latin typeface="Corbel" panose="020B0503020204020204" pitchFamily="34" charset="0"/>
              </a:rPr>
              <a:t>и</a:t>
            </a:r>
            <a:r>
              <a:rPr lang="en-US" altLang="ru-RU" i="1" dirty="0">
                <a:latin typeface="Corbel" panose="020B0503020204020204" pitchFamily="34" charset="0"/>
              </a:rPr>
              <a:t> </a:t>
            </a:r>
            <a:r>
              <a:rPr lang="ru-RU" altLang="ru-RU" i="1" dirty="0" smtClean="0">
                <a:latin typeface="Corbel" panose="020B0503020204020204" pitchFamily="34" charset="0"/>
              </a:rPr>
              <a:t>пневмонии </a:t>
            </a:r>
          </a:p>
          <a:p>
            <a:pPr algn="ctr">
              <a:defRPr/>
            </a:pPr>
            <a:r>
              <a:rPr lang="en-US" altLang="ru-RU" i="1" dirty="0">
                <a:solidFill>
                  <a:srgbClr val="00421E"/>
                </a:solidFill>
                <a:latin typeface="Corbel" panose="020B0503020204020204" pitchFamily="34" charset="0"/>
              </a:rPr>
              <a:t>https://proberdsk.ru/tropa/</a:t>
            </a:r>
            <a:endParaRPr lang="ru-RU" altLang="ru-RU" i="1" dirty="0">
              <a:solidFill>
                <a:srgbClr val="00421E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8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t="-347" r="332" b="26877"/>
          <a:stretch/>
        </p:blipFill>
        <p:spPr bwMode="auto">
          <a:xfrm>
            <a:off x="607806" y="4184726"/>
            <a:ext cx="4320000" cy="2545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55" y="4025917"/>
            <a:ext cx="4007142" cy="3060000"/>
          </a:xfrm>
          <a:prstGeom prst="rect">
            <a:avLst/>
          </a:prstGeom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303716" y="1400700"/>
            <a:ext cx="885561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000" b="1" i="1" dirty="0">
                <a:solidFill>
                  <a:srgbClr val="00421E"/>
                </a:solidFill>
                <a:latin typeface="Corbel" panose="020B0503020204020204" pitchFamily="34" charset="0"/>
              </a:rPr>
              <a:t>в</a:t>
            </a:r>
            <a:r>
              <a:rPr lang="ru-RU" altLang="ru-RU" sz="2000" b="1" i="1" dirty="0" smtClean="0">
                <a:solidFill>
                  <a:srgbClr val="00421E"/>
                </a:solidFill>
                <a:latin typeface="Corbel" panose="020B0503020204020204" pitchFamily="34" charset="0"/>
              </a:rPr>
              <a:t>вод в </a:t>
            </a:r>
            <a:r>
              <a:rPr lang="ru-RU" altLang="ru-RU" sz="2000" b="1" i="1" dirty="0" smtClean="0">
                <a:solidFill>
                  <a:srgbClr val="00421E"/>
                </a:solidFill>
                <a:latin typeface="+mj-lt"/>
              </a:rPr>
              <a:t>2019 - 2020</a:t>
            </a:r>
            <a:r>
              <a:rPr lang="ru-RU" altLang="ru-RU" sz="2000" b="1" i="1" dirty="0" smtClean="0">
                <a:solidFill>
                  <a:srgbClr val="00421E"/>
                </a:solidFill>
                <a:latin typeface="Corbel" panose="020B0503020204020204" pitchFamily="34" charset="0"/>
              </a:rPr>
              <a:t> годах:</a:t>
            </a:r>
          </a:p>
          <a:p>
            <a:pPr marL="756000">
              <a:defRPr/>
            </a:pPr>
            <a:r>
              <a:rPr lang="ru-RU" altLang="ru-RU" sz="2000" b="1" dirty="0" smtClean="0">
                <a:latin typeface="Corbel" panose="020B0503020204020204" pitchFamily="34" charset="0"/>
              </a:rPr>
              <a:t>детский </a:t>
            </a:r>
            <a:r>
              <a:rPr lang="ru-RU" altLang="ru-RU" sz="2000" b="1" dirty="0">
                <a:latin typeface="Corbel" panose="020B0503020204020204" pitchFamily="34" charset="0"/>
              </a:rPr>
              <a:t>сад «Дельфин» </a:t>
            </a:r>
            <a:r>
              <a:rPr lang="ru-RU" altLang="ru-RU" sz="2000" b="1" dirty="0" smtClean="0">
                <a:latin typeface="Corbel" panose="020B0503020204020204" pitchFamily="34" charset="0"/>
              </a:rPr>
              <a:t> </a:t>
            </a:r>
            <a:r>
              <a:rPr lang="ru-RU" altLang="ru-RU" sz="2000" dirty="0" smtClean="0">
                <a:latin typeface="Corbel" panose="020B0503020204020204" pitchFamily="34" charset="0"/>
              </a:rPr>
              <a:t>на</a:t>
            </a:r>
            <a:r>
              <a:rPr lang="ru-RU" altLang="ru-RU" sz="2000" b="1" dirty="0" smtClean="0">
                <a:latin typeface="Corbel" panose="020B0503020204020204" pitchFamily="34" charset="0"/>
              </a:rPr>
              <a:t> </a:t>
            </a:r>
            <a:r>
              <a:rPr lang="ru-RU" altLang="ru-RU" sz="2000" dirty="0" smtClean="0">
                <a:latin typeface="+mj-lt"/>
              </a:rPr>
              <a:t>220</a:t>
            </a:r>
            <a:r>
              <a:rPr lang="ru-RU" altLang="ru-RU" sz="2000" dirty="0" smtClean="0">
                <a:latin typeface="Corbel" panose="020B0503020204020204" pitchFamily="34" charset="0"/>
              </a:rPr>
              <a:t> </a:t>
            </a:r>
            <a:r>
              <a:rPr lang="ru-RU" altLang="ru-RU" sz="2000" dirty="0">
                <a:latin typeface="Corbel" panose="020B0503020204020204" pitchFamily="34" charset="0"/>
              </a:rPr>
              <a:t>мест </a:t>
            </a:r>
          </a:p>
          <a:p>
            <a:pPr marL="756000">
              <a:defRPr/>
            </a:pPr>
            <a:r>
              <a:rPr lang="ru-RU" altLang="ru-RU" sz="2000" b="1" dirty="0" smtClean="0">
                <a:latin typeface="Corbel" panose="020B0503020204020204" pitchFamily="34" charset="0"/>
                <a:cs typeface="Calibri" panose="020F0502020204030204" pitchFamily="34" charset="0"/>
              </a:rPr>
              <a:t>детский сад </a:t>
            </a:r>
            <a:r>
              <a:rPr lang="ru-RU" altLang="ru-RU" sz="2000" b="1" dirty="0">
                <a:latin typeface="Corbel" panose="020B0503020204020204" pitchFamily="34" charset="0"/>
                <a:cs typeface="Calibri" panose="020F0502020204030204" pitchFamily="34" charset="0"/>
              </a:rPr>
              <a:t>«Кристаллик» </a:t>
            </a:r>
            <a:r>
              <a:rPr lang="ru-RU" altLang="ru-RU" sz="2000" dirty="0">
                <a:latin typeface="Corbel" panose="020B0503020204020204" pitchFamily="34" charset="0"/>
                <a:cs typeface="Calibri" panose="020F0502020204030204" pitchFamily="34" charset="0"/>
              </a:rPr>
              <a:t>на </a:t>
            </a:r>
            <a:r>
              <a:rPr lang="ru-RU" altLang="ru-RU" sz="2000" dirty="0">
                <a:latin typeface="+mj-lt"/>
                <a:cs typeface="Calibri" panose="020F0502020204030204" pitchFamily="34" charset="0"/>
              </a:rPr>
              <a:t>120</a:t>
            </a:r>
            <a:r>
              <a:rPr lang="ru-RU" altLang="ru-RU" sz="2000" dirty="0"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000" dirty="0" smtClean="0">
                <a:latin typeface="Corbel" panose="020B0503020204020204" pitchFamily="34" charset="0"/>
                <a:cs typeface="Calibri" panose="020F0502020204030204" pitchFamily="34" charset="0"/>
              </a:rPr>
              <a:t>мест - в рамках МЧП</a:t>
            </a:r>
          </a:p>
          <a:p>
            <a:pPr marL="756000" lvl="0">
              <a:defRPr/>
            </a:pPr>
            <a:r>
              <a:rPr lang="ru-RU" altLang="ru-RU" sz="2000" b="1" dirty="0" smtClean="0">
                <a:solidFill>
                  <a:prstClr val="black"/>
                </a:solidFill>
                <a:latin typeface="Corbel" pitchFamily="34" charset="0"/>
              </a:rPr>
              <a:t>школа</a:t>
            </a:r>
            <a:r>
              <a:rPr lang="ru-RU" altLang="ru-RU" sz="2000" dirty="0" smtClean="0">
                <a:solidFill>
                  <a:prstClr val="black"/>
                </a:solidFill>
                <a:latin typeface="Corbel" pitchFamily="34" charset="0"/>
              </a:rPr>
              <a:t> </a:t>
            </a:r>
            <a:r>
              <a:rPr lang="ru-RU" altLang="ru-RU" sz="2000" dirty="0">
                <a:solidFill>
                  <a:prstClr val="black"/>
                </a:solidFill>
                <a:latin typeface="Corbel" pitchFamily="34" charset="0"/>
              </a:rPr>
              <a:t>на </a:t>
            </a:r>
            <a:r>
              <a:rPr lang="ru-RU" altLang="ru-RU" sz="2000" dirty="0">
                <a:solidFill>
                  <a:prstClr val="black"/>
                </a:solidFill>
                <a:latin typeface="+mj-lt"/>
              </a:rPr>
              <a:t>1100</a:t>
            </a:r>
            <a:r>
              <a:rPr lang="ru-RU" altLang="ru-RU" sz="2000" dirty="0">
                <a:solidFill>
                  <a:prstClr val="black"/>
                </a:solidFill>
                <a:latin typeface="Corbel" pitchFamily="34" charset="0"/>
              </a:rPr>
              <a:t> мест </a:t>
            </a:r>
            <a:endParaRPr lang="ru-RU" altLang="ru-RU" sz="2000" dirty="0" smtClean="0">
              <a:solidFill>
                <a:prstClr val="black"/>
              </a:solidFill>
              <a:latin typeface="Corbel" pitchFamily="34" charset="0"/>
            </a:endParaRPr>
          </a:p>
          <a:p>
            <a:pPr marL="756000" lvl="0">
              <a:defRPr/>
            </a:pPr>
            <a:r>
              <a:rPr lang="ru-RU" altLang="ru-RU" sz="2000" b="1" dirty="0">
                <a:solidFill>
                  <a:prstClr val="black"/>
                </a:solidFill>
                <a:latin typeface="Corbel" pitchFamily="34" charset="0"/>
              </a:rPr>
              <a:t>создана необходимая </a:t>
            </a:r>
            <a:r>
              <a:rPr lang="ru-RU" altLang="ru-RU" sz="2000" b="1" dirty="0" smtClean="0">
                <a:solidFill>
                  <a:prstClr val="black"/>
                </a:solidFill>
                <a:latin typeface="Corbel" pitchFamily="34" charset="0"/>
              </a:rPr>
              <a:t>инфраструктура</a:t>
            </a:r>
            <a:r>
              <a:rPr lang="ru-RU" altLang="ru-RU" sz="2000" dirty="0" smtClean="0">
                <a:solidFill>
                  <a:prstClr val="black"/>
                </a:solidFill>
                <a:latin typeface="Corbel" pitchFamily="34" charset="0"/>
              </a:rPr>
              <a:t>-дорога, газопровод </a:t>
            </a:r>
            <a:r>
              <a:rPr lang="ru-RU" altLang="ru-RU" sz="2000" dirty="0">
                <a:solidFill>
                  <a:prstClr val="black"/>
                </a:solidFill>
                <a:latin typeface="Corbel" pitchFamily="34" charset="0"/>
              </a:rPr>
              <a:t>высокого </a:t>
            </a:r>
            <a:r>
              <a:rPr lang="ru-RU" altLang="ru-RU" sz="2000" dirty="0" smtClean="0">
                <a:solidFill>
                  <a:prstClr val="black"/>
                </a:solidFill>
                <a:latin typeface="Corbel" pitchFamily="34" charset="0"/>
              </a:rPr>
              <a:t> </a:t>
            </a:r>
          </a:p>
          <a:p>
            <a:pPr marL="756000" lvl="0">
              <a:defRPr/>
            </a:pPr>
            <a:r>
              <a:rPr lang="ru-RU" altLang="ru-RU" sz="2000" dirty="0">
                <a:solidFill>
                  <a:prstClr val="black"/>
                </a:solidFill>
                <a:latin typeface="Corbel" pitchFamily="34" charset="0"/>
              </a:rPr>
              <a:t> </a:t>
            </a:r>
            <a:r>
              <a:rPr lang="ru-RU" altLang="ru-RU" sz="2000" dirty="0" smtClean="0">
                <a:solidFill>
                  <a:prstClr val="black"/>
                </a:solidFill>
                <a:latin typeface="Corbel" pitchFamily="34" charset="0"/>
              </a:rPr>
              <a:t>                                                                          давления и объединенная </a:t>
            </a:r>
            <a:r>
              <a:rPr lang="ru-RU" altLang="ru-RU" sz="2000" dirty="0">
                <a:solidFill>
                  <a:prstClr val="black"/>
                </a:solidFill>
                <a:latin typeface="Corbel" pitchFamily="34" charset="0"/>
              </a:rPr>
              <a:t>котельная </a:t>
            </a:r>
          </a:p>
          <a:p>
            <a:pPr lvl="0">
              <a:defRPr/>
            </a:pPr>
            <a:r>
              <a:rPr lang="ru-RU" altLang="ru-RU" sz="2000" b="1" i="1" dirty="0" smtClean="0">
                <a:solidFill>
                  <a:srgbClr val="00421E"/>
                </a:solidFill>
                <a:latin typeface="Corbel" panose="020B0503020204020204" pitchFamily="34" charset="0"/>
              </a:rPr>
              <a:t>ввод в </a:t>
            </a:r>
            <a:r>
              <a:rPr lang="ru-RU" altLang="ru-RU" sz="2000" b="1" i="1" dirty="0" smtClean="0">
                <a:solidFill>
                  <a:srgbClr val="00421E"/>
                </a:solidFill>
                <a:latin typeface="Calibri"/>
              </a:rPr>
              <a:t>2021</a:t>
            </a:r>
            <a:r>
              <a:rPr lang="ru-RU" altLang="ru-RU" sz="2000" b="1" i="1" dirty="0" smtClean="0">
                <a:solidFill>
                  <a:srgbClr val="00421E"/>
                </a:solidFill>
                <a:latin typeface="Corbel" panose="020B0503020204020204" pitchFamily="34" charset="0"/>
              </a:rPr>
              <a:t> – </a:t>
            </a:r>
            <a:r>
              <a:rPr lang="ru-RU" altLang="ru-RU" sz="2000" b="1" i="1" dirty="0">
                <a:solidFill>
                  <a:srgbClr val="00421E"/>
                </a:solidFill>
                <a:latin typeface="Calibri"/>
              </a:rPr>
              <a:t>2022</a:t>
            </a:r>
            <a:r>
              <a:rPr lang="ru-RU" altLang="ru-RU" sz="2000" b="1" i="1" dirty="0" smtClean="0">
                <a:solidFill>
                  <a:srgbClr val="00421E"/>
                </a:solidFill>
                <a:latin typeface="Corbel" panose="020B0503020204020204" pitchFamily="34" charset="0"/>
              </a:rPr>
              <a:t> годах:</a:t>
            </a:r>
            <a:endParaRPr lang="ru-RU" altLang="ru-RU" sz="2000" b="1" i="1" dirty="0">
              <a:solidFill>
                <a:srgbClr val="00421E"/>
              </a:solidFill>
              <a:latin typeface="Corbel" panose="020B0503020204020204" pitchFamily="34" charset="0"/>
            </a:endParaRPr>
          </a:p>
          <a:p>
            <a:pPr marL="756000" lvl="0">
              <a:defRPr/>
            </a:pPr>
            <a:r>
              <a:rPr lang="ru-RU" altLang="ru-RU" sz="2000" b="1" dirty="0" smtClean="0">
                <a:latin typeface="Corbel" pitchFamily="34" charset="0"/>
              </a:rPr>
              <a:t>ясли </a:t>
            </a:r>
            <a:r>
              <a:rPr lang="ru-RU" altLang="ru-RU" sz="2000" b="1" dirty="0">
                <a:latin typeface="Corbel" pitchFamily="34" charset="0"/>
              </a:rPr>
              <a:t>- </a:t>
            </a:r>
            <a:r>
              <a:rPr lang="ru-RU" altLang="ru-RU" sz="2000" b="1" dirty="0" smtClean="0">
                <a:latin typeface="Corbel" pitchFamily="34" charset="0"/>
              </a:rPr>
              <a:t>сад </a:t>
            </a:r>
            <a:r>
              <a:rPr lang="ru-RU" altLang="ru-RU" sz="2000" dirty="0">
                <a:latin typeface="Corbel" pitchFamily="34" charset="0"/>
              </a:rPr>
              <a:t>на </a:t>
            </a:r>
            <a:r>
              <a:rPr lang="ru-RU" altLang="ru-RU" sz="2000" dirty="0">
                <a:latin typeface="+mn-lt"/>
              </a:rPr>
              <a:t>110</a:t>
            </a:r>
            <a:r>
              <a:rPr lang="ru-RU" altLang="ru-RU" sz="2000" dirty="0">
                <a:latin typeface="Corbel" pitchFamily="34" charset="0"/>
              </a:rPr>
              <a:t> </a:t>
            </a:r>
            <a:r>
              <a:rPr lang="ru-RU" altLang="ru-RU" sz="2000" dirty="0" smtClean="0">
                <a:latin typeface="Corbel" pitchFamily="34" charset="0"/>
              </a:rPr>
              <a:t>мест - </a:t>
            </a:r>
            <a:r>
              <a:rPr lang="ru-RU" altLang="ru-RU" sz="2000" dirty="0" smtClean="0">
                <a:solidFill>
                  <a:prstClr val="black"/>
                </a:solidFill>
                <a:latin typeface="Corbel" pitchFamily="34" charset="0"/>
              </a:rPr>
              <a:t>разработана </a:t>
            </a:r>
            <a:r>
              <a:rPr lang="ru-RU" altLang="ru-RU" sz="2000" dirty="0">
                <a:solidFill>
                  <a:prstClr val="black"/>
                </a:solidFill>
                <a:latin typeface="Corbel" pitchFamily="34" charset="0"/>
              </a:rPr>
              <a:t>проектно-сметная </a:t>
            </a:r>
            <a:r>
              <a:rPr lang="ru-RU" altLang="ru-RU" sz="2000" dirty="0" smtClean="0">
                <a:solidFill>
                  <a:prstClr val="black"/>
                </a:solidFill>
                <a:latin typeface="Corbel" pitchFamily="34" charset="0"/>
              </a:rPr>
              <a:t>документация</a:t>
            </a:r>
            <a:endParaRPr lang="ru-RU" altLang="ru-RU" sz="2000" dirty="0">
              <a:solidFill>
                <a:prstClr val="black"/>
              </a:solidFill>
              <a:latin typeface="Corbel" pitchFamily="34" charset="0"/>
            </a:endParaRPr>
          </a:p>
          <a:p>
            <a:pPr marL="756000" lvl="0">
              <a:defRPr/>
            </a:pPr>
            <a:r>
              <a:rPr lang="ru-RU" altLang="ru-RU" sz="2000" b="1" dirty="0" smtClean="0">
                <a:latin typeface="Corbel" pitchFamily="34" charset="0"/>
              </a:rPr>
              <a:t>микрорайон «Школьный» - </a:t>
            </a:r>
            <a:r>
              <a:rPr lang="ru-RU" altLang="ru-RU" sz="2000" dirty="0" smtClean="0">
                <a:latin typeface="Corbel" pitchFamily="34" charset="0"/>
              </a:rPr>
              <a:t>жилая зона, в </a:t>
            </a:r>
            <a:r>
              <a:rPr lang="ru-RU" altLang="ru-RU" sz="2000" dirty="0" err="1" smtClean="0">
                <a:latin typeface="Corbel" pitchFamily="34" charset="0"/>
              </a:rPr>
              <a:t>т.ч</a:t>
            </a:r>
            <a:r>
              <a:rPr lang="ru-RU" altLang="ru-RU" sz="2000" dirty="0" smtClean="0">
                <a:latin typeface="Corbel" pitchFamily="34" charset="0"/>
              </a:rPr>
              <a:t>. для семей с детьми с ОВЗ</a:t>
            </a:r>
            <a:endParaRPr lang="ru-RU" altLang="ru-RU" sz="2000" dirty="0">
              <a:solidFill>
                <a:prstClr val="black"/>
              </a:solidFill>
              <a:latin typeface="Corbel" pitchFamily="34" charset="0"/>
            </a:endParaRPr>
          </a:p>
          <a:p>
            <a:pPr marL="756000">
              <a:defRPr/>
            </a:pPr>
            <a:endParaRPr lang="ru-RU" altLang="ru-RU" sz="2000" dirty="0">
              <a:latin typeface="Corbel" pitchFamily="34" charset="0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3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24349" y="6344597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01070" y="10358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целью создания дополнительных мест </a:t>
            </a:r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в </a:t>
            </a:r>
            <a:r>
              <a:rPr lang="ru-RU" b="1" i="1" dirty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учреждениях</a:t>
            </a:r>
            <a:endParaRPr lang="ru-RU" b="1" i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0945" y="6709722"/>
            <a:ext cx="5580111" cy="645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16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 descr="Картинки по запросу &quot;бердск ремонт поликлиники&quot;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7"/>
          <a:stretch/>
        </p:blipFill>
        <p:spPr bwMode="auto">
          <a:xfrm>
            <a:off x="2733284" y="4607549"/>
            <a:ext cx="3588532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379476" y="1843883"/>
            <a:ext cx="869330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Corbel" panose="020B0503020204020204" pitchFamily="34" charset="0"/>
              </a:rPr>
              <a:t>выполнено поручение Губернатора НСО – </a:t>
            </a:r>
          </a:p>
          <a:p>
            <a:r>
              <a:rPr lang="ru-RU" sz="2000" b="1" i="1" dirty="0" smtClean="0">
                <a:latin typeface="Corbel" panose="020B0503020204020204" pitchFamily="34" charset="0"/>
              </a:rPr>
              <a:t>                                     </a:t>
            </a:r>
            <a:r>
              <a:rPr lang="ru-RU" sz="2000" i="1" dirty="0" smtClean="0">
                <a:latin typeface="Corbel" panose="020B0503020204020204" pitchFamily="34" charset="0"/>
              </a:rPr>
              <a:t>ремонт кровель </a:t>
            </a:r>
            <a:r>
              <a:rPr lang="ru-RU" sz="2000" dirty="0" smtClean="0">
                <a:latin typeface="Corbel" panose="020B0503020204020204" pitchFamily="34" charset="0"/>
              </a:rPr>
              <a:t>пяти больничных корпусов - </a:t>
            </a:r>
            <a:r>
              <a:rPr lang="ru-RU" sz="2000" b="1" i="1" dirty="0" smtClean="0"/>
              <a:t>5,6</a:t>
            </a:r>
            <a:r>
              <a:rPr lang="ru-RU" sz="2000" b="1" i="1" dirty="0" smtClean="0">
                <a:latin typeface="Corbel" panose="020B0503020204020204" pitchFamily="34" charset="0"/>
              </a:rPr>
              <a:t> </a:t>
            </a:r>
            <a:r>
              <a:rPr lang="ru-RU" sz="2000" b="1" i="1" dirty="0" err="1" smtClean="0">
                <a:latin typeface="Corbel" panose="020B0503020204020204" pitchFamily="34" charset="0"/>
              </a:rPr>
              <a:t>тыс.кв.м</a:t>
            </a:r>
            <a:r>
              <a:rPr lang="ru-RU" sz="2000" b="1" i="1" dirty="0" smtClean="0">
                <a:latin typeface="Corbel" panose="020B0503020204020204" pitchFamily="34" charset="0"/>
              </a:rPr>
              <a:t>.</a:t>
            </a:r>
            <a:endParaRPr lang="ru-RU" sz="2000" b="1" dirty="0" smtClean="0">
              <a:latin typeface="Corbel" panose="020B0503020204020204" pitchFamily="34" charset="0"/>
            </a:endParaRPr>
          </a:p>
          <a:p>
            <a:pPr algn="just"/>
            <a:endParaRPr lang="ru-RU" sz="2000" dirty="0" smtClean="0">
              <a:latin typeface="Corbel" panose="020B0503020204020204" pitchFamily="34" charset="0"/>
            </a:endParaRPr>
          </a:p>
          <a:p>
            <a:pPr algn="just"/>
            <a:r>
              <a:rPr lang="ru-RU" sz="2000" dirty="0">
                <a:latin typeface="Corbel" panose="020B0503020204020204" pitchFamily="34" charset="0"/>
              </a:rPr>
              <a:t>в</a:t>
            </a:r>
            <a:r>
              <a:rPr lang="ru-RU" sz="2000" dirty="0" smtClean="0">
                <a:latin typeface="Corbel" panose="020B0503020204020204" pitchFamily="34" charset="0"/>
              </a:rPr>
              <a:t>ыполнена </a:t>
            </a:r>
            <a:r>
              <a:rPr lang="ru-RU" sz="2000" b="1" i="1" dirty="0" smtClean="0">
                <a:latin typeface="Corbel" panose="020B0503020204020204" pitchFamily="34" charset="0"/>
              </a:rPr>
              <a:t>реконструкция</a:t>
            </a:r>
            <a:r>
              <a:rPr lang="ru-RU" sz="2000" dirty="0" smtClean="0">
                <a:latin typeface="Corbel" panose="020B0503020204020204" pitchFamily="34" charset="0"/>
              </a:rPr>
              <a:t> </a:t>
            </a:r>
            <a:r>
              <a:rPr lang="ru-RU" sz="2000" b="1" i="1" dirty="0" smtClean="0">
                <a:latin typeface="Corbel" panose="020B0503020204020204" pitchFamily="34" charset="0"/>
              </a:rPr>
              <a:t>поликлиники ул. Пушкина, </a:t>
            </a:r>
            <a:r>
              <a:rPr lang="ru-RU" sz="2000" b="1" i="1" dirty="0" smtClean="0">
                <a:latin typeface="+mj-lt"/>
              </a:rPr>
              <a:t>172</a:t>
            </a:r>
            <a:r>
              <a:rPr lang="ru-RU" sz="2000" b="1" i="1" dirty="0" smtClean="0">
                <a:latin typeface="Corbel" panose="020B0503020204020204" pitchFamily="34" charset="0"/>
              </a:rPr>
              <a:t> </a:t>
            </a:r>
          </a:p>
          <a:p>
            <a:pPr algn="just"/>
            <a:r>
              <a:rPr lang="ru-RU" sz="2000" b="1" i="1" dirty="0">
                <a:latin typeface="Corbel" panose="020B0503020204020204" pitchFamily="34" charset="0"/>
              </a:rPr>
              <a:t> </a:t>
            </a:r>
            <a:r>
              <a:rPr lang="ru-RU" sz="2000" b="1" i="1" dirty="0" smtClean="0">
                <a:latin typeface="Corbel" panose="020B0503020204020204" pitchFamily="34" charset="0"/>
              </a:rPr>
              <a:t>                                                                                                                 и оснащение мебелью         </a:t>
            </a:r>
          </a:p>
          <a:p>
            <a:pPr algn="just"/>
            <a:r>
              <a:rPr lang="ru-RU" sz="2000" b="1" i="1" dirty="0" smtClean="0">
                <a:latin typeface="Corbel" panose="020B0503020204020204" pitchFamily="34" charset="0"/>
              </a:rPr>
              <a:t>проведены капитальные ремонты в зданиях </a:t>
            </a:r>
            <a:r>
              <a:rPr lang="ru-RU" sz="2000" dirty="0" smtClean="0">
                <a:latin typeface="Corbel" panose="020B0503020204020204" pitchFamily="34" charset="0"/>
              </a:rPr>
              <a:t>детских поликлиник, в инфекционном корпусе, родильном доме</a:t>
            </a:r>
            <a:endParaRPr lang="ru-RU" altLang="ru-RU" sz="2000" dirty="0">
              <a:latin typeface="Corbel" pitchFamily="34" charset="0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3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45731" y="6310313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90451" y="3757841"/>
            <a:ext cx="328233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ПЕРВООЧЕРЕДНАЯ ЗАДАЧА –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</a:t>
            </a:r>
            <a:r>
              <a:rPr lang="ru-RU" b="1" i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-ГО ЭТАЖА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ГЛАВНОГО КОРПУСА</a:t>
            </a:r>
            <a:r>
              <a:rPr lang="ru-RU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ЦГБ –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lang="ru-RU" b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МЛН.РУБЛЕЙ</a:t>
            </a:r>
            <a:endParaRPr lang="ru-RU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9476" y="1364200"/>
            <a:ext cx="5304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C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В СИСТЕМЕ ЗДРАВООХРАНЕНИЯ</a:t>
            </a:r>
            <a:r>
              <a:rPr lang="ru-RU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orbel" panose="020B0503020204020204" pitchFamily="34" charset="0"/>
            </a:endParaRPr>
          </a:p>
        </p:txBody>
      </p:sp>
      <p:pic>
        <p:nvPicPr>
          <p:cNvPr id="40" name="Picture 4" descr="\\srv-adm\Doc\УПРАВЛЕНИЕ ЭКОНОМИЧЕСКОГО РАЗВИТИЯ\DubrovskayaMV\СТК\Фото\6.6. Здравоохранение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 r="7588"/>
          <a:stretch/>
        </p:blipFill>
        <p:spPr bwMode="auto">
          <a:xfrm>
            <a:off x="226706" y="4195905"/>
            <a:ext cx="2364793" cy="1968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7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Картинки по запросу &quot;бердск ремонт поликлиники&quot;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/>
          <a:stretch/>
        </p:blipFill>
        <p:spPr bwMode="auto">
          <a:xfrm>
            <a:off x="448744" y="4355278"/>
            <a:ext cx="3835023" cy="237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Картинки по запросу &quot;бердск открытие поликлиники&quot;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t="12079" r="12477"/>
          <a:stretch/>
        </p:blipFill>
        <p:spPr bwMode="auto">
          <a:xfrm>
            <a:off x="4584454" y="4348065"/>
            <a:ext cx="3821481" cy="2403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463" y="1543864"/>
            <a:ext cx="2598269" cy="2135197"/>
          </a:xfrm>
          <a:prstGeom prst="rect">
            <a:avLst/>
          </a:prstGeom>
        </p:spPr>
      </p:pic>
      <p:sp>
        <p:nvSpPr>
          <p:cNvPr id="6" name="Прямоугольник 5" hidden="1"/>
          <p:cNvSpPr/>
          <p:nvPr/>
        </p:nvSpPr>
        <p:spPr>
          <a:xfrm>
            <a:off x="0" y="0"/>
            <a:ext cx="9540875" cy="7029450"/>
          </a:xfrm>
          <a:prstGeom prst="rect">
            <a:avLst/>
          </a:prstGeom>
          <a:solidFill>
            <a:srgbClr val="FFFF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3963" y="236902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3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9863" y="239061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5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5763" y="24122063"/>
            <a:ext cx="3087687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pic>
        <p:nvPicPr>
          <p:cNvPr id="16" name="Рисунок 15" descr="заголовок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940152" cy="1343483"/>
          </a:xfrm>
          <a:prstGeom prst="rect">
            <a:avLst/>
          </a:prstGeom>
        </p:spPr>
      </p:pic>
      <p:pic>
        <p:nvPicPr>
          <p:cNvPr id="17" name="Picture 19" descr="berdsk_g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4664"/>
            <a:ext cx="538756" cy="7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7421404" algn="ctr" rotWithShape="0">
              <a:schemeClr val="tx1"/>
            </a:outerShdw>
          </a:effec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297525" y="1154402"/>
            <a:ext cx="6133065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pPr algn="just"/>
            <a:r>
              <a:rPr lang="ru-RU" i="1" dirty="0" smtClean="0">
                <a:latin typeface="Corbel" panose="020B0503020204020204" pitchFamily="34" charset="0"/>
              </a:rPr>
              <a:t>в рамках Соглашения </a:t>
            </a:r>
            <a:r>
              <a:rPr lang="ru-RU" i="1" dirty="0">
                <a:latin typeface="Corbel" panose="020B0503020204020204" pitchFamily="34" charset="0"/>
              </a:rPr>
              <a:t>с </a:t>
            </a:r>
            <a:r>
              <a:rPr lang="ru-RU" i="1" dirty="0" err="1">
                <a:latin typeface="Corbel" panose="020B0503020204020204" pitchFamily="34" charset="0"/>
              </a:rPr>
              <a:t>медуниверситетом</a:t>
            </a:r>
            <a:r>
              <a:rPr lang="ru-RU" i="1" dirty="0">
                <a:latin typeface="Corbel" panose="020B0503020204020204" pitchFamily="34" charset="0"/>
              </a:rPr>
              <a:t> и институтом медицины и психологии </a:t>
            </a:r>
            <a:r>
              <a:rPr lang="ru-RU" i="1" dirty="0" smtClean="0">
                <a:latin typeface="Corbel" panose="020B0503020204020204" pitchFamily="34" charset="0"/>
              </a:rPr>
              <a:t>НГУ </a:t>
            </a:r>
            <a:r>
              <a:rPr lang="ru-RU" dirty="0" smtClean="0">
                <a:latin typeface="Corbel" panose="020B0503020204020204" pitchFamily="34" charset="0"/>
              </a:rPr>
              <a:t>по </a:t>
            </a:r>
            <a:r>
              <a:rPr lang="ru-RU" dirty="0">
                <a:latin typeface="Corbel" panose="020B0503020204020204" pitchFamily="34" charset="0"/>
              </a:rPr>
              <a:t>целевому направлению </a:t>
            </a:r>
            <a:r>
              <a:rPr lang="ru-RU" b="1" i="1" dirty="0">
                <a:latin typeface="Corbel" panose="020B0503020204020204" pitchFamily="34" charset="0"/>
              </a:rPr>
              <a:t>учится </a:t>
            </a:r>
            <a:r>
              <a:rPr lang="ru-RU" b="1" i="1" dirty="0" smtClean="0">
                <a:latin typeface="+mj-lt"/>
              </a:rPr>
              <a:t>25</a:t>
            </a:r>
            <a:r>
              <a:rPr lang="ru-RU" b="1" i="1" dirty="0" smtClean="0">
                <a:latin typeface="Corbel" panose="020B0503020204020204" pitchFamily="34" charset="0"/>
              </a:rPr>
              <a:t> </a:t>
            </a:r>
            <a:r>
              <a:rPr lang="ru-RU" b="1" i="1" dirty="0">
                <a:latin typeface="Corbel" panose="020B0503020204020204" pitchFamily="34" charset="0"/>
              </a:rPr>
              <a:t>студентов </a:t>
            </a:r>
            <a:r>
              <a:rPr lang="ru-RU" dirty="0">
                <a:latin typeface="Corbel" panose="020B0503020204020204" pitchFamily="34" charset="0"/>
              </a:rPr>
              <a:t>- бердчан, </a:t>
            </a:r>
            <a:r>
              <a:rPr lang="ru-RU" b="1" i="1" dirty="0" smtClean="0">
                <a:latin typeface="+mj-lt"/>
              </a:rPr>
              <a:t>3</a:t>
            </a:r>
            <a:r>
              <a:rPr lang="ru-RU" dirty="0" smtClean="0">
                <a:latin typeface="Corbel" panose="020B0503020204020204" pitchFamily="34" charset="0"/>
              </a:rPr>
              <a:t> </a:t>
            </a:r>
            <a:r>
              <a:rPr lang="ru-RU" dirty="0">
                <a:latin typeface="Corbel" panose="020B0503020204020204" pitchFamily="34" charset="0"/>
              </a:rPr>
              <a:t>специалиста вернулись работать в </a:t>
            </a:r>
            <a:r>
              <a:rPr lang="ru-RU" dirty="0" smtClean="0">
                <a:latin typeface="Corbel" panose="020B0503020204020204" pitchFamily="34" charset="0"/>
              </a:rPr>
              <a:t>БЦГБ в </a:t>
            </a:r>
            <a:r>
              <a:rPr lang="ru-RU" b="1" i="1" dirty="0">
                <a:latin typeface="+mj-lt"/>
              </a:rPr>
              <a:t>2020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ru-RU" dirty="0" smtClean="0">
                <a:latin typeface="Corbel" panose="020B0503020204020204" pitchFamily="34" charset="0"/>
              </a:rPr>
              <a:t>году / в </a:t>
            </a:r>
            <a:r>
              <a:rPr lang="ru-RU" dirty="0" smtClean="0">
                <a:latin typeface="+mj-lt"/>
              </a:rPr>
              <a:t>2019</a:t>
            </a:r>
            <a:r>
              <a:rPr lang="ru-RU" dirty="0" smtClean="0">
                <a:latin typeface="Corbel" panose="020B0503020204020204" pitchFamily="34" charset="0"/>
              </a:rPr>
              <a:t> – </a:t>
            </a:r>
            <a:r>
              <a:rPr lang="ru-RU" b="1" i="1" dirty="0" smtClean="0">
                <a:latin typeface="+mj-lt"/>
              </a:rPr>
              <a:t>2</a:t>
            </a:r>
            <a:r>
              <a:rPr lang="ru-RU" dirty="0" smtClean="0">
                <a:latin typeface="Corbel" panose="020B0503020204020204" pitchFamily="34" charset="0"/>
              </a:rPr>
              <a:t> специалиста</a:t>
            </a:r>
            <a:endParaRPr lang="ru-RU" dirty="0">
              <a:latin typeface="Corbel" panose="020B0503020204020204" pitchFamily="34" charset="0"/>
            </a:endParaRPr>
          </a:p>
          <a:p>
            <a:endParaRPr lang="ru-RU" dirty="0" smtClean="0">
              <a:latin typeface="Corbel" panose="020B0503020204020204" pitchFamily="34" charset="0"/>
            </a:endParaRPr>
          </a:p>
          <a:p>
            <a:r>
              <a:rPr lang="ru-RU" dirty="0" smtClean="0">
                <a:latin typeface="Corbel" panose="020B0503020204020204" pitchFamily="34" charset="0"/>
              </a:rPr>
              <a:t>в </a:t>
            </a:r>
            <a:r>
              <a:rPr lang="ru-RU" b="1" dirty="0" smtClean="0">
                <a:latin typeface="+mj-lt"/>
              </a:rPr>
              <a:t>2020</a:t>
            </a:r>
            <a:r>
              <a:rPr lang="ru-RU" dirty="0" smtClean="0">
                <a:latin typeface="Corbel" panose="020B0503020204020204" pitchFamily="34" charset="0"/>
              </a:rPr>
              <a:t> </a:t>
            </a:r>
            <a:r>
              <a:rPr lang="ru-RU" dirty="0">
                <a:latin typeface="Corbel" panose="020B0503020204020204" pitchFamily="34" charset="0"/>
              </a:rPr>
              <a:t>году на работу трудоустроено </a:t>
            </a:r>
            <a:r>
              <a:rPr lang="ru-RU" b="1" i="1" dirty="0" smtClean="0">
                <a:latin typeface="+mj-lt"/>
              </a:rPr>
              <a:t>59</a:t>
            </a:r>
            <a:r>
              <a:rPr lang="ru-RU" dirty="0" smtClean="0">
                <a:latin typeface="Corbel" panose="020B0503020204020204" pitchFamily="34" charset="0"/>
              </a:rPr>
              <a:t> </a:t>
            </a:r>
            <a:r>
              <a:rPr lang="ru-RU" dirty="0">
                <a:latin typeface="Corbel" panose="020B0503020204020204" pitchFamily="34" charset="0"/>
              </a:rPr>
              <a:t>врачей, в том числе </a:t>
            </a:r>
            <a:r>
              <a:rPr lang="ru-RU" b="1" i="1" dirty="0">
                <a:latin typeface="+mj-lt"/>
              </a:rPr>
              <a:t>1</a:t>
            </a:r>
            <a:r>
              <a:rPr lang="ru-RU" b="1" i="1" dirty="0" smtClean="0">
                <a:latin typeface="+mj-lt"/>
              </a:rPr>
              <a:t>7</a:t>
            </a:r>
            <a:r>
              <a:rPr lang="ru-RU" dirty="0" smtClean="0">
                <a:latin typeface="Corbel" panose="020B0503020204020204" pitchFamily="34" charset="0"/>
              </a:rPr>
              <a:t> </a:t>
            </a:r>
            <a:r>
              <a:rPr lang="ru-RU" dirty="0">
                <a:latin typeface="Corbel" panose="020B0503020204020204" pitchFamily="34" charset="0"/>
              </a:rPr>
              <a:t>молодых </a:t>
            </a:r>
            <a:r>
              <a:rPr lang="ru-RU" dirty="0" smtClean="0">
                <a:latin typeface="Corbel" panose="020B0503020204020204" pitchFamily="34" charset="0"/>
              </a:rPr>
              <a:t>специалистов / </a:t>
            </a:r>
            <a:r>
              <a:rPr lang="ru-RU" i="1" dirty="0" smtClean="0">
                <a:latin typeface="Corbel" panose="020B0503020204020204" pitchFamily="34" charset="0"/>
              </a:rPr>
              <a:t>в </a:t>
            </a:r>
            <a:r>
              <a:rPr lang="ru-RU" b="1" i="1" dirty="0" smtClean="0">
                <a:latin typeface="+mj-lt"/>
              </a:rPr>
              <a:t>2019</a:t>
            </a:r>
            <a:r>
              <a:rPr lang="ru-RU" i="1" dirty="0" smtClean="0">
                <a:latin typeface="Corbel" panose="020B0503020204020204" pitchFamily="34" charset="0"/>
              </a:rPr>
              <a:t> году – </a:t>
            </a:r>
            <a:r>
              <a:rPr lang="ru-RU" b="1" i="1" dirty="0" smtClean="0">
                <a:latin typeface="+mj-lt"/>
              </a:rPr>
              <a:t>35</a:t>
            </a:r>
            <a:r>
              <a:rPr lang="ru-RU" i="1" dirty="0" smtClean="0">
                <a:latin typeface="Corbel" panose="020B0503020204020204" pitchFamily="34" charset="0"/>
              </a:rPr>
              <a:t> врачей, </a:t>
            </a:r>
          </a:p>
          <a:p>
            <a:r>
              <a:rPr lang="ru-RU" i="1" dirty="0">
                <a:latin typeface="Corbel" panose="020B0503020204020204" pitchFamily="34" charset="0"/>
              </a:rPr>
              <a:t> </a:t>
            </a:r>
            <a:r>
              <a:rPr lang="ru-RU" i="1" dirty="0" smtClean="0">
                <a:latin typeface="Corbel" panose="020B0503020204020204" pitchFamily="34" charset="0"/>
              </a:rPr>
              <a:t>                                                               в </a:t>
            </a:r>
            <a:r>
              <a:rPr lang="ru-RU" i="1" dirty="0" err="1" smtClean="0">
                <a:latin typeface="Corbel" panose="020B0503020204020204" pitchFamily="34" charset="0"/>
              </a:rPr>
              <a:t>тч</a:t>
            </a:r>
            <a:r>
              <a:rPr lang="ru-RU" i="1" dirty="0" smtClean="0">
                <a:latin typeface="Corbel" panose="020B0503020204020204" pitchFamily="34" charset="0"/>
              </a:rPr>
              <a:t> </a:t>
            </a:r>
            <a:r>
              <a:rPr lang="ru-RU" b="1" i="1" dirty="0" smtClean="0">
                <a:latin typeface="+mj-lt"/>
              </a:rPr>
              <a:t>7</a:t>
            </a:r>
            <a:r>
              <a:rPr lang="ru-RU" i="1" dirty="0" smtClean="0">
                <a:latin typeface="Corbel" panose="020B0503020204020204" pitchFamily="34" charset="0"/>
              </a:rPr>
              <a:t> молодых специалистов</a:t>
            </a:r>
            <a:endParaRPr lang="ru-RU" altLang="ru-RU" sz="2000" i="1" dirty="0">
              <a:latin typeface="Corbel" pitchFamily="34" charset="0"/>
            </a:endParaRPr>
          </a:p>
          <a:p>
            <a:pPr marL="756000">
              <a:defRPr/>
            </a:pPr>
            <a:endParaRPr lang="ru-RU" altLang="ru-RU" sz="2000" dirty="0">
              <a:latin typeface="Corbel" pitchFamily="34" charset="0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020044" y="443157"/>
            <a:ext cx="394300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РАЗВИТИЕ 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ГОРОДА БЕРДСКА 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С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ПО </a:t>
            </a:r>
            <a:r>
              <a:rPr lang="ru-RU" alt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ru-RU" alt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ГОДЫ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endParaRPr lang="ru-RU" alt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graphicFrame>
        <p:nvGraphicFramePr>
          <p:cNvPr id="38" name="Group 9"/>
          <p:cNvGraphicFramePr>
            <a:graphicFrameLocks/>
          </p:cNvGraphicFramePr>
          <p:nvPr>
            <p:extLst/>
          </p:nvPr>
        </p:nvGraphicFramePr>
        <p:xfrm>
          <a:off x="6190820" y="443157"/>
          <a:ext cx="2736304" cy="457168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2400" b="1" cap="small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ИТОГИ</a:t>
                      </a:r>
                      <a:r>
                        <a:rPr lang="ru-RU" altLang="ru-RU" sz="2400" b="1" cap="small" baseline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2020/2016</a:t>
                      </a:r>
                      <a:endParaRPr lang="ru-RU" altLang="ru-RU" sz="2400" b="1" cap="small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4" marR="91434" marT="45704" marB="4570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73" y="3871131"/>
            <a:ext cx="7059780" cy="53649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76256" y="6368862"/>
            <a:ext cx="2133600" cy="365125"/>
          </a:xfrm>
        </p:spPr>
        <p:txBody>
          <a:bodyPr/>
          <a:lstStyle/>
          <a:p>
            <a:pPr>
              <a:defRPr/>
            </a:pPr>
            <a:fld id="{F230EE0F-2EB7-45E2-9B13-022A9A441F1D}" type="slidenum">
              <a:rPr lang="ru-RU" sz="2000" b="1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9540</TotalTime>
  <Words>1825</Words>
  <Application>Microsoft Office PowerPoint</Application>
  <PresentationFormat>Экран (4:3)</PresentationFormat>
  <Paragraphs>388</Paragraphs>
  <Slides>29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Arial Narrow</vt:lpstr>
      <vt:lpstr>Calibri</vt:lpstr>
      <vt:lpstr>Corbel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riac4</dc:creator>
  <cp:lastModifiedBy>BadrinaJO</cp:lastModifiedBy>
  <cp:revision>1381</cp:revision>
  <cp:lastPrinted>2021-03-24T02:56:21Z</cp:lastPrinted>
  <dcterms:created xsi:type="dcterms:W3CDTF">2013-02-07T11:49:02Z</dcterms:created>
  <dcterms:modified xsi:type="dcterms:W3CDTF">2021-03-26T03:05:08Z</dcterms:modified>
</cp:coreProperties>
</file>