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28" r:id="rId1"/>
  </p:sldMasterIdLst>
  <p:notesMasterIdLst>
    <p:notesMasterId r:id="rId12"/>
  </p:notesMasterIdLst>
  <p:handoutMasterIdLst>
    <p:handoutMasterId r:id="rId13"/>
  </p:handoutMasterIdLst>
  <p:sldIdLst>
    <p:sldId id="751" r:id="rId2"/>
    <p:sldId id="773" r:id="rId3"/>
    <p:sldId id="753" r:id="rId4"/>
    <p:sldId id="775" r:id="rId5"/>
    <p:sldId id="778" r:id="rId6"/>
    <p:sldId id="776" r:id="rId7"/>
    <p:sldId id="755" r:id="rId8"/>
    <p:sldId id="777" r:id="rId9"/>
    <p:sldId id="754" r:id="rId10"/>
    <p:sldId id="758" r:id="rId11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1F497D"/>
    <a:srgbClr val="FF3300"/>
    <a:srgbClr val="0000FF"/>
    <a:srgbClr val="006600"/>
    <a:srgbClr val="FF6600"/>
    <a:srgbClr val="71893F"/>
    <a:srgbClr val="9BA059"/>
    <a:srgbClr val="39659B"/>
    <a:srgbClr val="B9CD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2" autoAdjust="0"/>
    <p:restoredTop sz="95398" autoAdjust="0"/>
  </p:normalViewPr>
  <p:slideViewPr>
    <p:cSldViewPr>
      <p:cViewPr varScale="1">
        <p:scale>
          <a:sx n="117" d="100"/>
          <a:sy n="117" d="100"/>
        </p:scale>
        <p:origin x="-88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69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3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&#1052;&#1086;&#1080;%20&#1076;&#1086;&#1082;&#1091;&#1084;&#1077;&#1085;&#1090;&#1099;\&#1054;&#1073;&#1098;&#1077;&#1082;&#1090;&#1099;\&#1041;&#1077;&#1088;&#1076;&#1089;&#1082;\ai%20-%20&#1058;&#1043;&#1050;-1%20&#1073;&#1077;&#1079;%20&#1074;&#1077;&#1075;&#1080;.xlsm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wnloads\&#1041;&#1077;&#1088;&#1076;&#1089;&#1082;\ai%20-%20&#1058;&#1043;&#1050;-1%20&#1073;&#1077;&#1079;%20&#1074;&#1077;&#1075;&#1080;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Тарифы!$B$95</c:f>
              <c:strCache>
                <c:ptCount val="1"/>
                <c:pt idx="0">
                  <c:v>Тарифы на тепловую энергию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Тарифы!$D$1:$W$1</c:f>
              <c:numCache>
                <c:formatCode>General</c:formatCode>
                <c:ptCount val="20"/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Тарифы!$D$95:$W$95</c:f>
              <c:numCache>
                <c:formatCode>_(* #,##0.00_);_(* \(#,##0.00\);_(* "-"??_);_(@_)</c:formatCode>
                <c:ptCount val="20"/>
                <c:pt idx="0">
                  <c:v>1207.9000632249317</c:v>
                </c:pt>
                <c:pt idx="1">
                  <c:v>1326.9816798277757</c:v>
                </c:pt>
                <c:pt idx="2">
                  <c:v>1330.7352413072745</c:v>
                </c:pt>
                <c:pt idx="3">
                  <c:v>1223.9817459144483</c:v>
                </c:pt>
                <c:pt idx="4">
                  <c:v>913.82074813359054</c:v>
                </c:pt>
                <c:pt idx="5">
                  <c:v>967.16984903639366</c:v>
                </c:pt>
                <c:pt idx="6">
                  <c:v>956.19355954955063</c:v>
                </c:pt>
                <c:pt idx="7">
                  <c:v>1040.5937962882299</c:v>
                </c:pt>
                <c:pt idx="8">
                  <c:v>1032.022276954714</c:v>
                </c:pt>
                <c:pt idx="9">
                  <c:v>1027.4727025128825</c:v>
                </c:pt>
                <c:pt idx="10">
                  <c:v>1003.1581435750983</c:v>
                </c:pt>
                <c:pt idx="11">
                  <c:v>1033.1596401590011</c:v>
                </c:pt>
                <c:pt idx="12">
                  <c:v>1065.3850832499381</c:v>
                </c:pt>
                <c:pt idx="13">
                  <c:v>1098.6083080991166</c:v>
                </c:pt>
                <c:pt idx="14">
                  <c:v>1132.8633496189134</c:v>
                </c:pt>
                <c:pt idx="15">
                  <c:v>1195.3102636573647</c:v>
                </c:pt>
                <c:pt idx="16">
                  <c:v>1199.775762613592</c:v>
                </c:pt>
                <c:pt idx="17">
                  <c:v>1140.341408421099</c:v>
                </c:pt>
                <c:pt idx="18">
                  <c:v>1042.6240377921083</c:v>
                </c:pt>
                <c:pt idx="19">
                  <c:v>1062.3265686346776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E91-4A55-B4F6-28F3884F27B5}"/>
            </c:ext>
          </c:extLst>
        </c:ser>
        <c:ser>
          <c:idx val="1"/>
          <c:order val="1"/>
          <c:tx>
            <c:strRef>
              <c:f>Тарифы!$B$96</c:f>
              <c:strCache>
                <c:ptCount val="1"/>
                <c:pt idx="0">
                  <c:v>Тариф по прогнозам МЭР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Тарифы!$D$1:$W$1</c:f>
              <c:numCache>
                <c:formatCode>General</c:formatCode>
                <c:ptCount val="20"/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Тарифы!$D$96:$W$96</c:f>
              <c:numCache>
                <c:formatCode>_(* #,##0.00_);_(* \(#,##0.00\);_(* "-"??_);_(@_)</c:formatCode>
                <c:ptCount val="20"/>
                <c:pt idx="0">
                  <c:v>1207.9000632249317</c:v>
                </c:pt>
                <c:pt idx="1">
                  <c:v>1256.2160657539291</c:v>
                </c:pt>
                <c:pt idx="2">
                  <c:v>1306.4647083840864</c:v>
                </c:pt>
                <c:pt idx="3">
                  <c:v>1358.7232967194498</c:v>
                </c:pt>
                <c:pt idx="4">
                  <c:v>1413.0722285882277</c:v>
                </c:pt>
                <c:pt idx="5">
                  <c:v>1469.595117731757</c:v>
                </c:pt>
                <c:pt idx="6">
                  <c:v>1528.3789224410275</c:v>
                </c:pt>
                <c:pt idx="7">
                  <c:v>1589.5140793386686</c:v>
                </c:pt>
                <c:pt idx="8">
                  <c:v>1653.0946425122154</c:v>
                </c:pt>
                <c:pt idx="9">
                  <c:v>1719.2184282127041</c:v>
                </c:pt>
                <c:pt idx="10">
                  <c:v>1787.9871653412122</c:v>
                </c:pt>
                <c:pt idx="11">
                  <c:v>1859.5066519548609</c:v>
                </c:pt>
                <c:pt idx="12">
                  <c:v>1933.8869180330555</c:v>
                </c:pt>
                <c:pt idx="13">
                  <c:v>2011.2423947543778</c:v>
                </c:pt>
                <c:pt idx="14">
                  <c:v>2091.6920905445527</c:v>
                </c:pt>
                <c:pt idx="15">
                  <c:v>2175.3597741663348</c:v>
                </c:pt>
                <c:pt idx="16">
                  <c:v>2262.3741651329883</c:v>
                </c:pt>
                <c:pt idx="17">
                  <c:v>2352.8691317383082</c:v>
                </c:pt>
                <c:pt idx="18">
                  <c:v>2446.9838970078404</c:v>
                </c:pt>
                <c:pt idx="19">
                  <c:v>2544.863252888154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E91-4A55-B4F6-28F3884F27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7483520"/>
        <c:axId val="107485056"/>
      </c:lineChart>
      <c:catAx>
        <c:axId val="107483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7485056"/>
        <c:crosses val="autoZero"/>
        <c:auto val="1"/>
        <c:lblAlgn val="ctr"/>
        <c:lblOffset val="100"/>
        <c:noMultiLvlLbl val="0"/>
      </c:catAx>
      <c:valAx>
        <c:axId val="107485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7483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Тарифы!$B$95</c:f>
              <c:strCache>
                <c:ptCount val="1"/>
                <c:pt idx="0">
                  <c:v>Тарифы на тепловую энергию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18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699-6045-83D1-482A6A076F33}"/>
                </c:ext>
              </c:extLst>
            </c:dLbl>
            <c:dLbl>
              <c:idx val="19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99-6045-83D1-482A6A076F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Тарифы!$D$1:$W$1</c:f>
              <c:numCache>
                <c:formatCode>General</c:formatCode>
                <c:ptCount val="20"/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Тарифы!$D$95:$W$95</c:f>
              <c:numCache>
                <c:formatCode>_(* #,##0.00_);_(* \(#,##0.00\);_(* "-"??_);_(@_)</c:formatCode>
                <c:ptCount val="20"/>
                <c:pt idx="0">
                  <c:v>1207.9000632249317</c:v>
                </c:pt>
                <c:pt idx="1">
                  <c:v>1326.9816798277761</c:v>
                </c:pt>
                <c:pt idx="2">
                  <c:v>1330.7352413072749</c:v>
                </c:pt>
                <c:pt idx="3">
                  <c:v>1910.2943768430998</c:v>
                </c:pt>
                <c:pt idx="4">
                  <c:v>1898.1460347529542</c:v>
                </c:pt>
                <c:pt idx="5">
                  <c:v>2014.188372857712</c:v>
                </c:pt>
                <c:pt idx="6">
                  <c:v>1961.0816955087041</c:v>
                </c:pt>
                <c:pt idx="7">
                  <c:v>2185.0202614782265</c:v>
                </c:pt>
                <c:pt idx="8">
                  <c:v>2138.1244221779207</c:v>
                </c:pt>
                <c:pt idx="9">
                  <c:v>2103.2931242508912</c:v>
                </c:pt>
                <c:pt idx="10">
                  <c:v>2027.3252624774054</c:v>
                </c:pt>
                <c:pt idx="11">
                  <c:v>2085.324815132632</c:v>
                </c:pt>
                <c:pt idx="12">
                  <c:v>2147.9461884014759</c:v>
                </c:pt>
                <c:pt idx="13">
                  <c:v>2212.4804617445648</c:v>
                </c:pt>
                <c:pt idx="14">
                  <c:v>2278.9926610331167</c:v>
                </c:pt>
                <c:pt idx="15">
                  <c:v>2678.3883462015256</c:v>
                </c:pt>
                <c:pt idx="16">
                  <c:v>2647.823608433906</c:v>
                </c:pt>
                <c:pt idx="17">
                  <c:v>2440.8145005809047</c:v>
                </c:pt>
                <c:pt idx="18">
                  <c:v>2198.0995595624318</c:v>
                </c:pt>
                <c:pt idx="19">
                  <c:v>2212.5086509212501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6699-6045-83D1-482A6A076F33}"/>
            </c:ext>
          </c:extLst>
        </c:ser>
        <c:ser>
          <c:idx val="1"/>
          <c:order val="1"/>
          <c:tx>
            <c:strRef>
              <c:f>Тарифы!$B$96</c:f>
              <c:strCache>
                <c:ptCount val="1"/>
                <c:pt idx="0">
                  <c:v>Тариф по прогнозам МЭР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8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699-6045-83D1-482A6A076F33}"/>
                </c:ext>
              </c:extLst>
            </c:dLbl>
            <c:dLbl>
              <c:idx val="19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699-6045-83D1-482A6A076F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Тарифы!$D$1:$W$1</c:f>
              <c:numCache>
                <c:formatCode>General</c:formatCode>
                <c:ptCount val="20"/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Тарифы!$D$96:$W$96</c:f>
              <c:numCache>
                <c:formatCode>_(* #,##0.00_);_(* \(#,##0.00\);_(* "-"??_);_(@_)</c:formatCode>
                <c:ptCount val="20"/>
                <c:pt idx="0">
                  <c:v>1207.9000632249317</c:v>
                </c:pt>
                <c:pt idx="1">
                  <c:v>1256.2160657539296</c:v>
                </c:pt>
                <c:pt idx="2">
                  <c:v>1306.4647083840864</c:v>
                </c:pt>
                <c:pt idx="3">
                  <c:v>1358.7232967194498</c:v>
                </c:pt>
                <c:pt idx="4">
                  <c:v>1413.0722285882273</c:v>
                </c:pt>
                <c:pt idx="5">
                  <c:v>1469.5951177317575</c:v>
                </c:pt>
                <c:pt idx="6">
                  <c:v>1528.3789224410275</c:v>
                </c:pt>
                <c:pt idx="7">
                  <c:v>1589.5140793386686</c:v>
                </c:pt>
                <c:pt idx="8">
                  <c:v>1653.0946425122149</c:v>
                </c:pt>
                <c:pt idx="9">
                  <c:v>1719.2184282127037</c:v>
                </c:pt>
                <c:pt idx="10">
                  <c:v>1787.9871653412131</c:v>
                </c:pt>
                <c:pt idx="11">
                  <c:v>1859.5066519548611</c:v>
                </c:pt>
                <c:pt idx="12">
                  <c:v>1933.8869180330551</c:v>
                </c:pt>
                <c:pt idx="13">
                  <c:v>2011.2423947543778</c:v>
                </c:pt>
                <c:pt idx="14">
                  <c:v>2091.6920905445536</c:v>
                </c:pt>
                <c:pt idx="15">
                  <c:v>2175.3597741663352</c:v>
                </c:pt>
                <c:pt idx="16">
                  <c:v>2262.3741651329892</c:v>
                </c:pt>
                <c:pt idx="17">
                  <c:v>2352.8691317383091</c:v>
                </c:pt>
                <c:pt idx="18">
                  <c:v>2446.9838970078404</c:v>
                </c:pt>
                <c:pt idx="19">
                  <c:v>2544.8632528881558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6699-6045-83D1-482A6A076F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0654592"/>
        <c:axId val="110656128"/>
      </c:lineChart>
      <c:catAx>
        <c:axId val="11065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656128"/>
        <c:crosses val="autoZero"/>
        <c:auto val="1"/>
        <c:lblAlgn val="ctr"/>
        <c:lblOffset val="100"/>
        <c:noMultiLvlLbl val="0"/>
      </c:catAx>
      <c:valAx>
        <c:axId val="110656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65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553" cy="496650"/>
          </a:xfrm>
          <a:prstGeom prst="rect">
            <a:avLst/>
          </a:prstGeom>
        </p:spPr>
        <p:txBody>
          <a:bodyPr vert="horz" lIns="92089" tIns="46045" rIns="92089" bIns="4604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521" y="2"/>
            <a:ext cx="2945553" cy="496650"/>
          </a:xfrm>
          <a:prstGeom prst="rect">
            <a:avLst/>
          </a:prstGeom>
        </p:spPr>
        <p:txBody>
          <a:bodyPr vert="horz" lIns="92089" tIns="46045" rIns="92089" bIns="46045" rtlCol="0"/>
          <a:lstStyle>
            <a:lvl1pPr algn="r">
              <a:defRPr sz="1200"/>
            </a:lvl1pPr>
          </a:lstStyle>
          <a:p>
            <a:fld id="{D158BB07-6FD5-4049-96C9-BF02BE27F4E1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9977"/>
            <a:ext cx="2945553" cy="496650"/>
          </a:xfrm>
          <a:prstGeom prst="rect">
            <a:avLst/>
          </a:prstGeom>
        </p:spPr>
        <p:txBody>
          <a:bodyPr vert="horz" lIns="92089" tIns="46045" rIns="92089" bIns="4604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521" y="9429977"/>
            <a:ext cx="2945553" cy="496650"/>
          </a:xfrm>
          <a:prstGeom prst="rect">
            <a:avLst/>
          </a:prstGeom>
        </p:spPr>
        <p:txBody>
          <a:bodyPr vert="horz" lIns="92089" tIns="46045" rIns="92089" bIns="46045" rtlCol="0" anchor="b"/>
          <a:lstStyle>
            <a:lvl1pPr algn="r">
              <a:defRPr sz="1200"/>
            </a:lvl1pPr>
          </a:lstStyle>
          <a:p>
            <a:fld id="{B642DE85-E0E0-402B-AEB9-EBBC5EC55B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229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2089" tIns="46045" rIns="92089" bIns="46045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411"/>
          </a:xfrm>
          <a:prstGeom prst="rect">
            <a:avLst/>
          </a:prstGeom>
        </p:spPr>
        <p:txBody>
          <a:bodyPr vert="horz" lIns="92089" tIns="46045" rIns="92089" bIns="46045" rtlCol="0"/>
          <a:lstStyle>
            <a:lvl1pPr algn="r">
              <a:defRPr sz="1200"/>
            </a:lvl1pPr>
          </a:lstStyle>
          <a:p>
            <a:fld id="{14E11A84-A8F0-4896-8C29-909DE24E980A}" type="datetimeFigureOut">
              <a:rPr lang="ru-RU" smtClean="0"/>
              <a:pPr/>
              <a:t>22.08.2022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89" tIns="46045" rIns="92089" bIns="46045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2"/>
          </a:xfrm>
          <a:prstGeom prst="rect">
            <a:avLst/>
          </a:prstGeom>
        </p:spPr>
        <p:txBody>
          <a:bodyPr vert="horz" lIns="92089" tIns="46045" rIns="92089" bIns="4604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6411"/>
          </a:xfrm>
          <a:prstGeom prst="rect">
            <a:avLst/>
          </a:prstGeom>
        </p:spPr>
        <p:txBody>
          <a:bodyPr vert="horz" lIns="92089" tIns="46045" rIns="92089" bIns="46045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6411"/>
          </a:xfrm>
          <a:prstGeom prst="rect">
            <a:avLst/>
          </a:prstGeom>
        </p:spPr>
        <p:txBody>
          <a:bodyPr vert="horz" lIns="92089" tIns="46045" rIns="92089" bIns="46045" rtlCol="0" anchor="b"/>
          <a:lstStyle>
            <a:lvl1pPr algn="r">
              <a:defRPr sz="1200"/>
            </a:lvl1pPr>
          </a:lstStyle>
          <a:p>
            <a:fld id="{0EABA66B-974E-420C-A70B-A04126BAD94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762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7997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291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D1EA-B48E-B84D-AA1A-A61B693B836A}" type="datetime1">
              <a:rPr lang="ru-RU" smtClean="0"/>
              <a:t>22.08.2022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1B110-D96E-E244-8773-E671C1EB8481}" type="datetime1">
              <a:rPr lang="ru-RU" smtClean="0"/>
              <a:t>22.08.2022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B2A4B-804B-444A-9C30-83753BD3A38C}" type="datetime1">
              <a:rPr lang="ru-RU" smtClean="0"/>
              <a:t>22.08.2022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41EA-9B3A-C543-B759-BA7C3F479BFD}" type="datetime1">
              <a:rPr lang="ru-RU" smtClean="0"/>
              <a:t>22.08.2022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9DD71-5102-A14A-B795-4D0EE1A97F84}" type="datetime1">
              <a:rPr lang="ru-RU" smtClean="0"/>
              <a:t>22.08.2022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EC59-A465-A944-BC52-FF5D93B373EF}" type="datetime1">
              <a:rPr lang="ru-RU" smtClean="0"/>
              <a:t>22.08.2022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8619-4E3F-2548-945A-B1D6D6F7DE5C}" type="datetime1">
              <a:rPr lang="ru-RU" smtClean="0"/>
              <a:t>22.08.2022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10A6-B998-5C45-BB3D-565CC6913E6B}" type="datetime1">
              <a:rPr lang="ru-RU" smtClean="0"/>
              <a:t>22.08.2022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C633-FC2C-854F-A887-C7CE7FC36E15}" type="datetime1">
              <a:rPr lang="ru-RU" smtClean="0"/>
              <a:t>22.08.2022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C5D33-8F71-FC4B-85B2-96F0F094C6A6}" type="datetime1">
              <a:rPr lang="ru-RU" smtClean="0"/>
              <a:t>22.08.2022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0CFB0-5820-7344-9CFA-748AD168F2B3}" type="datetime1">
              <a:rPr lang="ru-RU" smtClean="0"/>
              <a:t>22.08.2022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CD35884-05D1-3341-B6D9-1F3F4CDC2FD6}" type="datetime1">
              <a:rPr lang="ru-RU" smtClean="0"/>
              <a:t>22.08.2022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nx/gw_x15bs3sjcqv9dm14lhss80000gn/T/com.microsoft.Word/WebArchiveCopyPasteTempFiles/gerb_berdsk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52857F6-8569-5A4C-947F-884B3B090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272" y="1755987"/>
            <a:ext cx="8295456" cy="131296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/>
            </a:r>
            <a:br>
              <a:rPr lang="en-US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3100" b="1" dirty="0"/>
              <a:t>Замечания, поступившие к </a:t>
            </a:r>
            <a:br>
              <a:rPr lang="ru-RU" sz="3100" b="1" dirty="0"/>
            </a:br>
            <a:r>
              <a:rPr lang="ru-RU" sz="3100" b="1" dirty="0"/>
              <a:t>СХЕМЕ ТЕПЛОСНАБЖЕНИЯ ГОРОДА БЕРДСКА НА 2022 ГОД И НА ПЕРИОД ДО 2040 Г.</a:t>
            </a:r>
            <a:endParaRPr lang="ru-RU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xmlns="" id="{272F15DA-74F4-B542-B256-1722F16B69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995" y="239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1" name="Рисунок 2" descr="Герб города Бердска">
            <a:extLst>
              <a:ext uri="{FF2B5EF4-FFF2-40B4-BE49-F238E27FC236}">
                <a16:creationId xmlns:a16="http://schemas.microsoft.com/office/drawing/2014/main" xmlns="" id="{C48413EF-944E-1B42-8079-1447BC1F5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8595" y="239398"/>
            <a:ext cx="1168400" cy="149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05165C6B-26CA-6D4A-8C88-24DA2E3CE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xmlns="" id="{844546F3-1F8A-854F-8C42-30B30E4FE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3" y="3018176"/>
            <a:ext cx="4654107" cy="349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914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lvl="0" algn="ctr"/>
            <a:r>
              <a:rPr lang="ru-RU" sz="2000" b="1" cap="all" dirty="0"/>
              <a:t>Баланс тепловой мощности и тепловой нагрузки по г. Бердску на 01.01.2021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52596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r>
              <a:rPr lang="ru-RU" sz="1800" dirty="0"/>
              <a:t> </a:t>
            </a:r>
            <a:endParaRPr lang="ru-RU" sz="19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fontAlgn="base"/>
            <a:endParaRPr lang="ru-RU" sz="180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55C6D16-767A-B644-BE5B-15AC46E54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10</a:t>
            </a:fld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26B15863-95B9-7C49-90F4-6194131193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688739"/>
              </p:ext>
            </p:extLst>
          </p:nvPr>
        </p:nvGraphicFramePr>
        <p:xfrm>
          <a:off x="574496" y="1772816"/>
          <a:ext cx="3816424" cy="29523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0283">
                  <a:extLst>
                    <a:ext uri="{9D8B030D-6E8A-4147-A177-3AD203B41FA5}">
                      <a16:colId xmlns:a16="http://schemas.microsoft.com/office/drawing/2014/main" xmlns="" val="3494927079"/>
                    </a:ext>
                  </a:extLst>
                </a:gridCol>
                <a:gridCol w="952000">
                  <a:extLst>
                    <a:ext uri="{9D8B030D-6E8A-4147-A177-3AD203B41FA5}">
                      <a16:colId xmlns:a16="http://schemas.microsoft.com/office/drawing/2014/main" xmlns="" val="1446229566"/>
                    </a:ext>
                  </a:extLst>
                </a:gridCol>
                <a:gridCol w="952000">
                  <a:extLst>
                    <a:ext uri="{9D8B030D-6E8A-4147-A177-3AD203B41FA5}">
                      <a16:colId xmlns:a16="http://schemas.microsoft.com/office/drawing/2014/main" xmlns="" val="1135316969"/>
                    </a:ext>
                  </a:extLst>
                </a:gridCol>
                <a:gridCol w="1272141">
                  <a:extLst>
                    <a:ext uri="{9D8B030D-6E8A-4147-A177-3AD203B41FA5}">
                      <a16:colId xmlns:a16="http://schemas.microsoft.com/office/drawing/2014/main" xmlns="" val="2922452251"/>
                    </a:ext>
                  </a:extLst>
                </a:gridCol>
              </a:tblGrid>
              <a:tr h="129614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 dirty="0" err="1">
                          <a:effectLst/>
                        </a:rPr>
                        <a:t>N</a:t>
                      </a:r>
                      <a:r>
                        <a:rPr lang="ru-RU" sz="1050" spc="-25" dirty="0">
                          <a:effectLst/>
                        </a:rPr>
                        <a:t> системы теплоснабжения</a:t>
                      </a:r>
                      <a:endParaRPr lang="ru-RU" sz="105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 dirty="0">
                          <a:effectLst/>
                        </a:rPr>
                        <a:t>Наименования источников тепловой энергии в системе теплоснабжения</a:t>
                      </a:r>
                      <a:endParaRPr lang="ru-RU" sz="105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 dirty="0">
                          <a:effectLst/>
                        </a:rPr>
                        <a:t>Располагаемая тепловая мощность источника, Гкал/ч</a:t>
                      </a:r>
                      <a:endParaRPr lang="ru-RU" sz="105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 dirty="0">
                          <a:effectLst/>
                        </a:rPr>
                        <a:t>Теплоснабжающие (</a:t>
                      </a:r>
                      <a:r>
                        <a:rPr lang="ru-RU" sz="1050" spc="-25" dirty="0" err="1">
                          <a:effectLst/>
                        </a:rPr>
                        <a:t>теплосетевые</a:t>
                      </a:r>
                      <a:r>
                        <a:rPr lang="ru-RU" sz="1050" spc="-25" dirty="0">
                          <a:effectLst/>
                        </a:rPr>
                        <a:t>) организации в границах системы теплоснабжения</a:t>
                      </a:r>
                      <a:endParaRPr lang="ru-RU" sz="105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extLst>
                  <a:ext uri="{0D108BD9-81ED-4DB2-BD59-A6C34878D82A}">
                    <a16:rowId xmlns:a16="http://schemas.microsoft.com/office/drawing/2014/main" xmlns="" val="2637849893"/>
                  </a:ext>
                </a:extLst>
              </a:tr>
              <a:tr h="81424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>
                          <a:effectLst/>
                        </a:rPr>
                        <a:t>1</a:t>
                      </a:r>
                      <a:endParaRPr lang="ru-RU" sz="105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>
                          <a:effectLst/>
                        </a:rPr>
                        <a:t>Котельная «ТГК 1», 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>
                          <a:effectLst/>
                        </a:rPr>
                        <a:t>промышленная площадка</a:t>
                      </a:r>
                      <a:endParaRPr lang="ru-RU" sz="105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 dirty="0">
                          <a:effectLst/>
                        </a:rPr>
                        <a:t>196</a:t>
                      </a:r>
                      <a:endParaRPr lang="ru-RU" sz="105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 dirty="0">
                          <a:effectLst/>
                        </a:rPr>
                        <a:t>ООО «ТГК 1»</a:t>
                      </a:r>
                      <a:endParaRPr lang="ru-RU" sz="105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extLst>
                  <a:ext uri="{0D108BD9-81ED-4DB2-BD59-A6C34878D82A}">
                    <a16:rowId xmlns:a16="http://schemas.microsoft.com/office/drawing/2014/main" xmlns="" val="2784069648"/>
                  </a:ext>
                </a:extLst>
              </a:tr>
              <a:tr h="84194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>
                          <a:effectLst/>
                        </a:rPr>
                        <a:t>2</a:t>
                      </a:r>
                      <a:endParaRPr lang="ru-RU" sz="105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>
                          <a:effectLst/>
                        </a:rPr>
                        <a:t>Котельная «ТГК 1», 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>
                          <a:effectLst/>
                        </a:rPr>
                        <a:t>вывод город</a:t>
                      </a:r>
                      <a:endParaRPr lang="ru-RU" sz="105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 dirty="0">
                          <a:effectLst/>
                        </a:rPr>
                        <a:t>196</a:t>
                      </a:r>
                      <a:endParaRPr lang="ru-RU" sz="105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 dirty="0">
                          <a:effectLst/>
                        </a:rPr>
                        <a:t>ООО «ТГК 1»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 dirty="0">
                          <a:effectLst/>
                        </a:rPr>
                        <a:t>МУП «Комбинат бытовых услуг»</a:t>
                      </a:r>
                      <a:endParaRPr lang="ru-RU" sz="105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extLst>
                  <a:ext uri="{0D108BD9-81ED-4DB2-BD59-A6C34878D82A}">
                    <a16:rowId xmlns:a16="http://schemas.microsoft.com/office/drawing/2014/main" xmlns="" val="521728963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45FC245B-4E41-2547-A675-781A927A54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399674"/>
              </p:ext>
            </p:extLst>
          </p:nvPr>
        </p:nvGraphicFramePr>
        <p:xfrm>
          <a:off x="4860032" y="1766712"/>
          <a:ext cx="3528393" cy="30224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xmlns="" val="32058311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3694687638"/>
                    </a:ext>
                  </a:extLst>
                </a:gridCol>
                <a:gridCol w="840094">
                  <a:extLst>
                    <a:ext uri="{9D8B030D-6E8A-4147-A177-3AD203B41FA5}">
                      <a16:colId xmlns:a16="http://schemas.microsoft.com/office/drawing/2014/main" xmlns="" val="1497296409"/>
                    </a:ext>
                  </a:extLst>
                </a:gridCol>
                <a:gridCol w="1176131">
                  <a:extLst>
                    <a:ext uri="{9D8B030D-6E8A-4147-A177-3AD203B41FA5}">
                      <a16:colId xmlns:a16="http://schemas.microsoft.com/office/drawing/2014/main" xmlns="" val="1557650866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050" b="1" kern="1200" spc="-25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ru-RU" sz="1050" b="1" kern="1200" spc="-25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системы теплоснабжения</a:t>
                      </a: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050" b="1" kern="1200" spc="-25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Наименования источников тепловой энергии в системе теплоснабжения</a:t>
                      </a: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050" b="1" kern="1200" spc="-25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Располагаемая тепловая мощность источника, Гкал/ч</a:t>
                      </a: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050" b="1" kern="1200" spc="-25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Теплоснабжающие (</a:t>
                      </a:r>
                      <a:r>
                        <a:rPr kumimoji="0" lang="ru-RU" sz="1050" b="1" kern="1200" spc="-25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теплосетевые</a:t>
                      </a:r>
                      <a:r>
                        <a:rPr kumimoji="0" lang="ru-RU" sz="1050" b="1" kern="1200" spc="-25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организации в границах системы теплоснабжения</a:t>
                      </a:r>
                    </a:p>
                  </a:txBody>
                  <a:tcPr marL="32686" marR="32686" marT="0" marB="0" anchor="ctr"/>
                </a:tc>
                <a:extLst>
                  <a:ext uri="{0D108BD9-81ED-4DB2-BD59-A6C34878D82A}">
                    <a16:rowId xmlns:a16="http://schemas.microsoft.com/office/drawing/2014/main" xmlns="" val="4018362478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050" b="1" kern="1200" spc="-25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050" b="0" kern="1200" spc="-25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Котельная «ТГК 1», 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050" b="0" kern="1200" spc="-25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промышленная площадка</a:t>
                      </a: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050" b="0" kern="1200" spc="-25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84,31</a:t>
                      </a: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050" b="0" kern="1200" spc="-25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ООО «ТГК 1»</a:t>
                      </a:r>
                    </a:p>
                  </a:txBody>
                  <a:tcPr marL="32686" marR="32686" marT="0" marB="0" anchor="ctr"/>
                </a:tc>
                <a:extLst>
                  <a:ext uri="{0D108BD9-81ED-4DB2-BD59-A6C34878D82A}">
                    <a16:rowId xmlns:a16="http://schemas.microsoft.com/office/drawing/2014/main" xmlns="" val="3896404455"/>
                  </a:ext>
                </a:extLst>
              </a:tr>
              <a:tr h="94220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 dirty="0">
                          <a:effectLst/>
                        </a:rPr>
                        <a:t>2</a:t>
                      </a:r>
                      <a:endParaRPr lang="ru-RU" sz="105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>
                          <a:effectLst/>
                        </a:rPr>
                        <a:t>Котельная «ТГК 1», 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>
                          <a:effectLst/>
                        </a:rPr>
                        <a:t>вывод город</a:t>
                      </a:r>
                      <a:endParaRPr lang="ru-RU" sz="105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 dirty="0">
                          <a:effectLst/>
                        </a:rPr>
                        <a:t>89,28</a:t>
                      </a:r>
                      <a:endParaRPr lang="ru-RU" sz="105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 dirty="0">
                          <a:effectLst/>
                        </a:rPr>
                        <a:t>ООО «ТГК 1»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50" spc="-25" dirty="0">
                          <a:effectLst/>
                        </a:rPr>
                        <a:t>МУП «Комбинат бытовых услуг»</a:t>
                      </a:r>
                      <a:endParaRPr lang="ru-RU" sz="105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2686" marR="32686" marT="0" marB="0" anchor="ctr"/>
                </a:tc>
                <a:extLst>
                  <a:ext uri="{0D108BD9-81ED-4DB2-BD59-A6C34878D82A}">
                    <a16:rowId xmlns:a16="http://schemas.microsoft.com/office/drawing/2014/main" xmlns="" val="319228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3314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72EA80-86D0-AF45-9B4B-E72DDE34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548680"/>
            <a:ext cx="8288976" cy="72008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000" b="1" cap="all" dirty="0"/>
              <a:t>Перечень замечаний и предложений, поступивших при разработке и утверждении схемы теплоснабжения г. Бердска.</a:t>
            </a:r>
            <a:endParaRPr lang="ru-RU" sz="2400" b="1" cap="all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8F430CE3-AEAF-844F-BF83-1D392E09679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827584" y="1988840"/>
            <a:ext cx="7772400" cy="28803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/>
              <a:t>При обсуждении и ознакомлении со схемой теплоснабжения г. Бердска на период до 2040 года поступили следующие замечания:</a:t>
            </a:r>
          </a:p>
          <a:p>
            <a:pPr lvl="0"/>
            <a:r>
              <a:rPr lang="ru-RU" sz="2000" dirty="0"/>
              <a:t>На заседании рабочей группы со стороны члена рабочей группы А. Ю. Кожина по поводу низкого уровня рассчитанного тарифа для предлагаемой к проектированию и установке газовой котельной ГК 10;</a:t>
            </a:r>
          </a:p>
          <a:p>
            <a:pPr lvl="0"/>
            <a:r>
              <a:rPr lang="ru-RU" sz="2000" dirty="0"/>
              <a:t>При размещении проекта схемы теплоснабжения на сайте администрации города поступили замечания от ООО «ТГК-1». </a:t>
            </a:r>
            <a:endParaRPr lang="ru-RU" sz="2800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00AFD67-735E-404C-B0B9-CF2195AA2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1213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72EA80-86D0-AF45-9B4B-E72DDE34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274638"/>
            <a:ext cx="8288976" cy="70609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cap="all" dirty="0"/>
              <a:t>Замечания ООО «ТГК-1»</a:t>
            </a:r>
            <a:endParaRPr lang="ru-RU" sz="2400" b="1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00AFD67-735E-404C-B0B9-CF2195AA2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5AE08F10-9CF2-364D-8BFF-303F6844D841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615" y="1124744"/>
            <a:ext cx="4304657" cy="5458618"/>
          </a:xfrm>
        </p:spPr>
      </p:pic>
    </p:spTree>
    <p:extLst>
      <p:ext uri="{BB962C8B-B14F-4D97-AF65-F5344CB8AC3E}">
        <p14:creationId xmlns:p14="http://schemas.microsoft.com/office/powerpoint/2010/main" val="2795746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72EA80-86D0-AF45-9B4B-E72DDE34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274638"/>
            <a:ext cx="8288976" cy="70609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cap="all" dirty="0"/>
              <a:t>Замечания ООО «ТГК-1»</a:t>
            </a:r>
            <a:endParaRPr lang="ru-RU" sz="2400" b="1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00AFD67-735E-404C-B0B9-CF2195AA2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DD9971F5-38C9-DD44-9038-0C4706C74BFB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048989"/>
            <a:ext cx="4680519" cy="5483447"/>
          </a:xfrm>
        </p:spPr>
      </p:pic>
    </p:spTree>
    <p:extLst>
      <p:ext uri="{BB962C8B-B14F-4D97-AF65-F5344CB8AC3E}">
        <p14:creationId xmlns:p14="http://schemas.microsoft.com/office/powerpoint/2010/main" val="983996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653515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bIns="91440" anchor="b" anchorCtr="0">
            <a:normAutofit/>
          </a:bodyPr>
          <a:lstStyle/>
          <a:p>
            <a:pPr algn="ctr"/>
            <a:r>
              <a:rPr lang="ru-RU" sz="2400" b="1" cap="all" dirty="0"/>
              <a:t>Замечание 1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5871829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Расчетный и прогнозной тарифы на тепловую энергию в зоне действия котельной ООО «ТГК 1» (до 2023 года), газовой котельной №10 (с 2023 года)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00000000-0008-0000-0800-000002000000}"/>
              </a:ext>
            </a:extLst>
          </p:cNvPr>
          <p:cNvGraphicFramePr/>
          <p:nvPr/>
        </p:nvGraphicFramePr>
        <p:xfrm>
          <a:off x="467544" y="1484784"/>
          <a:ext cx="8288976" cy="4387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2F5561D-DAE8-B149-9CD0-818DBE9C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2797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653515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bIns="91440" anchor="b" anchorCtr="0">
            <a:normAutofit/>
          </a:bodyPr>
          <a:lstStyle/>
          <a:p>
            <a:pPr algn="ctr"/>
            <a:r>
              <a:rPr lang="ru-RU" sz="2400" b="1" cap="all" dirty="0"/>
              <a:t>Замечание 1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5871829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Расчетный и прогнозной тарифы на тепловую энергию в зоне действия котельной ООО «ТГК 1» (до 2023 года), газовой котельной №10 (с 2023 года)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2F5561D-DAE8-B149-9CD0-818DBE9C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xmlns="" id="{00000000-0008-0000-0800-000002000000}"/>
              </a:ext>
            </a:extLst>
          </p:cNvPr>
          <p:cNvGraphicFramePr/>
          <p:nvPr/>
        </p:nvGraphicFramePr>
        <p:xfrm>
          <a:off x="1187624" y="1268760"/>
          <a:ext cx="7416824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49920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06D292-F09F-9E4C-9856-196F1D7B1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400" b="1" cap="all" dirty="0"/>
              <a:t>Замечание 2</a:t>
            </a:r>
            <a:endParaRPr lang="ru-RU" sz="2400" b="1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9F72C3F-2779-614F-BFE2-5BB51D6BA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92C5DAA1-912B-7F4A-94B7-30F4404160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259363"/>
              </p:ext>
            </p:extLst>
          </p:nvPr>
        </p:nvGraphicFramePr>
        <p:xfrm>
          <a:off x="589820" y="1314156"/>
          <a:ext cx="3995548" cy="47033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3872">
                  <a:extLst>
                    <a:ext uri="{9D8B030D-6E8A-4147-A177-3AD203B41FA5}">
                      <a16:colId xmlns:a16="http://schemas.microsoft.com/office/drawing/2014/main" xmlns="" val="4105437418"/>
                    </a:ext>
                  </a:extLst>
                </a:gridCol>
                <a:gridCol w="1713291">
                  <a:extLst>
                    <a:ext uri="{9D8B030D-6E8A-4147-A177-3AD203B41FA5}">
                      <a16:colId xmlns:a16="http://schemas.microsoft.com/office/drawing/2014/main" xmlns="" val="229140122"/>
                    </a:ext>
                  </a:extLst>
                </a:gridCol>
                <a:gridCol w="1808385">
                  <a:extLst>
                    <a:ext uri="{9D8B030D-6E8A-4147-A177-3AD203B41FA5}">
                      <a16:colId xmlns:a16="http://schemas.microsoft.com/office/drawing/2014/main" xmlns="" val="160655868"/>
                    </a:ext>
                  </a:extLst>
                </a:gridCol>
              </a:tblGrid>
              <a:tr h="522898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№№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Наименование ЕТО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spc="-25" dirty="0">
                          <a:effectLst/>
                        </a:rPr>
                        <a:t>Объемы потребления тепла в 2020 г., Гкал/год 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476780332"/>
                  </a:ext>
                </a:extLst>
              </a:tr>
              <a:tr h="451516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1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</a:rPr>
                        <a:t>ООО "ТГК-1" (</a:t>
                      </a:r>
                      <a:r>
                        <a:rPr lang="en-US" sz="1000" spc="-25" dirty="0" err="1">
                          <a:effectLst/>
                        </a:rPr>
                        <a:t>Промплощадка</a:t>
                      </a:r>
                      <a:r>
                        <a:rPr lang="en-US" sz="1000" spc="-25" dirty="0">
                          <a:effectLst/>
                        </a:rPr>
                        <a:t>)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>
                          <a:effectLst/>
                          <a:highlight>
                            <a:srgbClr val="FFFF00"/>
                          </a:highlight>
                        </a:rPr>
                        <a:t>58,566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2614717527"/>
                  </a:ext>
                </a:extLst>
              </a:tr>
              <a:tr h="442028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2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spc="-25" dirty="0">
                          <a:effectLst/>
                        </a:rPr>
                        <a:t>МУП "КБУ", в том числе по источникам: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</a:rPr>
                        <a:t>534,572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3449913284"/>
                  </a:ext>
                </a:extLst>
              </a:tr>
              <a:tr h="215942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>
                          <a:effectLst/>
                        </a:rPr>
                        <a:t>«Новая»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</a:rPr>
                        <a:t>185,012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2941143203"/>
                  </a:ext>
                </a:extLst>
              </a:tr>
              <a:tr h="215942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>
                          <a:effectLst/>
                        </a:rPr>
                        <a:t>«Вега»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</a:rPr>
                        <a:t>171,62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3331025027"/>
                  </a:ext>
                </a:extLst>
              </a:tr>
              <a:tr h="215942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>
                          <a:effectLst/>
                        </a:rPr>
                        <a:t>«ТГК-1» (город)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  <a:highlight>
                            <a:srgbClr val="FFFF00"/>
                          </a:highlight>
                        </a:rPr>
                        <a:t>174,3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300180415"/>
                  </a:ext>
                </a:extLst>
              </a:tr>
              <a:tr h="215942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>
                          <a:effectLst/>
                        </a:rPr>
                        <a:t>«Озерная»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</a:rPr>
                        <a:t>1,21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3680803894"/>
                  </a:ext>
                </a:extLst>
              </a:tr>
              <a:tr h="215942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>
                          <a:effectLst/>
                        </a:rPr>
                        <a:t>«Южная»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</a:rPr>
                        <a:t>2,43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2396278635"/>
                  </a:ext>
                </a:extLst>
              </a:tr>
              <a:tr h="522898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3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000" spc="-25">
                          <a:effectLst/>
                        </a:rPr>
                        <a:t>ООО «БЭМЗ-Энергосервис», в том числе: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</a:rPr>
                        <a:t>28,106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2692329165"/>
                  </a:ext>
                </a:extLst>
              </a:tr>
              <a:tr h="206454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>
                          <a:effectLst/>
                        </a:rPr>
                        <a:t>Рассвет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641335745"/>
                  </a:ext>
                </a:extLst>
              </a:tr>
              <a:tr h="215942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4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>
                          <a:effectLst/>
                        </a:rPr>
                        <a:t>ИП Голубев В.А.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</a:rPr>
                        <a:t>2,974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562864087"/>
                  </a:ext>
                </a:extLst>
              </a:tr>
              <a:tr h="215942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5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>
                          <a:effectLst/>
                        </a:rPr>
                        <a:t>ФГУП «УЭВ»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</a:rPr>
                        <a:t>57,119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1189534378"/>
                  </a:ext>
                </a:extLst>
              </a:tr>
              <a:tr h="215942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6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>
                          <a:effectLst/>
                        </a:rPr>
                        <a:t>ООО «Коммунальщик»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</a:rPr>
                        <a:t>6,65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688729151"/>
                  </a:ext>
                </a:extLst>
              </a:tr>
              <a:tr h="215942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7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>
                          <a:effectLst/>
                        </a:rPr>
                        <a:t>ООО "М-300"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</a:rPr>
                        <a:t>12,5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2384152625"/>
                  </a:ext>
                </a:extLst>
              </a:tr>
              <a:tr h="215942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8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>
                          <a:effectLst/>
                        </a:rPr>
                        <a:t>ООО "ЦСТ"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</a:rPr>
                        <a:t>1,483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340089955"/>
                  </a:ext>
                </a:extLst>
              </a:tr>
              <a:tr h="215942">
                <a:tc gridSpan="2">
                  <a:txBody>
                    <a:bodyPr/>
                    <a:lstStyle/>
                    <a:p>
                      <a:pPr marL="0" indent="-273685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>
                          <a:effectLst/>
                        </a:rPr>
                        <a:t>ИТОГО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-273685" algn="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pc="-25" dirty="0">
                          <a:effectLst/>
                          <a:highlight>
                            <a:srgbClr val="FFFF00"/>
                          </a:highlight>
                        </a:rPr>
                        <a:t>701,97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231275209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xmlns="" id="{3F1A9CB9-262D-C542-AA92-C6A5785930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681536"/>
              </p:ext>
            </p:extLst>
          </p:nvPr>
        </p:nvGraphicFramePr>
        <p:xfrm>
          <a:off x="4800600" y="1314155"/>
          <a:ext cx="3995548" cy="4815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3872">
                  <a:extLst>
                    <a:ext uri="{9D8B030D-6E8A-4147-A177-3AD203B41FA5}">
                      <a16:colId xmlns:a16="http://schemas.microsoft.com/office/drawing/2014/main" xmlns="" val="1203856317"/>
                    </a:ext>
                  </a:extLst>
                </a:gridCol>
                <a:gridCol w="1713291">
                  <a:extLst>
                    <a:ext uri="{9D8B030D-6E8A-4147-A177-3AD203B41FA5}">
                      <a16:colId xmlns:a16="http://schemas.microsoft.com/office/drawing/2014/main" xmlns="" val="2730546766"/>
                    </a:ext>
                  </a:extLst>
                </a:gridCol>
                <a:gridCol w="1808385">
                  <a:extLst>
                    <a:ext uri="{9D8B030D-6E8A-4147-A177-3AD203B41FA5}">
                      <a16:colId xmlns:a16="http://schemas.microsoft.com/office/drawing/2014/main" xmlns="" val="161762106"/>
                    </a:ext>
                  </a:extLst>
                </a:gridCol>
              </a:tblGrid>
              <a:tr h="578940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№№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 err="1">
                          <a:effectLst/>
                        </a:rPr>
                        <a:t>Наименование</a:t>
                      </a:r>
                      <a:r>
                        <a:rPr lang="en-US" sz="1000" spc="-25" dirty="0">
                          <a:effectLst/>
                        </a:rPr>
                        <a:t> ЕТО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l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kumimoji="0" lang="ru-RU" sz="1000" b="1" kern="1200" spc="-25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Объемы потребления тепла в 2020 г., Гкал/год </a:t>
                      </a: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1133246323"/>
                  </a:ext>
                </a:extLst>
              </a:tr>
              <a:tr h="424234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1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ООО "ТГК-1" (</a:t>
                      </a:r>
                      <a:r>
                        <a:rPr lang="en-US" sz="1000" spc="-25" dirty="0" err="1">
                          <a:effectLst/>
                        </a:rPr>
                        <a:t>Промплощадк</a:t>
                      </a:r>
                      <a:r>
                        <a:rPr lang="ru-RU" sz="1000" spc="-25" dirty="0">
                          <a:effectLst/>
                        </a:rPr>
                        <a:t>а</a:t>
                      </a:r>
                      <a:r>
                        <a:rPr lang="en-US" sz="1000" spc="-25" dirty="0">
                          <a:effectLst/>
                        </a:rPr>
                        <a:t>)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spc="-25">
                          <a:effectLst/>
                          <a:highlight>
                            <a:srgbClr val="FFFF00"/>
                          </a:highlight>
                        </a:rPr>
                        <a:t>49,07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4277307452"/>
                  </a:ext>
                </a:extLst>
              </a:tr>
              <a:tr h="415319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2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spc="-25" dirty="0">
                          <a:effectLst/>
                        </a:rPr>
                        <a:t>МУП "КБУ", в том числе по источникам: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534,572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3742683901"/>
                  </a:ext>
                </a:extLst>
              </a:tr>
              <a:tr h="202894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«</a:t>
                      </a:r>
                      <a:r>
                        <a:rPr lang="en-US" sz="1000" spc="-25" dirty="0" err="1">
                          <a:effectLst/>
                        </a:rPr>
                        <a:t>Новая</a:t>
                      </a:r>
                      <a:r>
                        <a:rPr lang="en-US" sz="1000" spc="-25" dirty="0">
                          <a:effectLst/>
                        </a:rPr>
                        <a:t>»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185,012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538479116"/>
                  </a:ext>
                </a:extLst>
              </a:tr>
              <a:tr h="202894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«</a:t>
                      </a:r>
                      <a:r>
                        <a:rPr lang="en-US" sz="1000" spc="-25" dirty="0" err="1">
                          <a:effectLst/>
                        </a:rPr>
                        <a:t>Вега</a:t>
                      </a:r>
                      <a:r>
                        <a:rPr lang="en-US" sz="1000" spc="-25" dirty="0">
                          <a:effectLst/>
                        </a:rPr>
                        <a:t>»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171,62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1310047243"/>
                  </a:ext>
                </a:extLst>
              </a:tr>
              <a:tr h="202894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«ТГК-1» (</a:t>
                      </a:r>
                      <a:r>
                        <a:rPr lang="en-US" sz="1000" spc="-25" dirty="0" err="1">
                          <a:effectLst/>
                        </a:rPr>
                        <a:t>город</a:t>
                      </a:r>
                      <a:r>
                        <a:rPr lang="en-US" sz="1000" spc="-25" dirty="0">
                          <a:effectLst/>
                        </a:rPr>
                        <a:t>)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spc="-25">
                          <a:effectLst/>
                          <a:highlight>
                            <a:srgbClr val="FFFF00"/>
                          </a:highlight>
                        </a:rPr>
                        <a:t>173,57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3097454914"/>
                  </a:ext>
                </a:extLst>
              </a:tr>
              <a:tr h="202894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«Озерная»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1,21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2606591603"/>
                  </a:ext>
                </a:extLst>
              </a:tr>
              <a:tr h="202894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«</a:t>
                      </a:r>
                      <a:r>
                        <a:rPr lang="en-US" sz="1000" spc="-25" dirty="0" err="1">
                          <a:effectLst/>
                        </a:rPr>
                        <a:t>Южная</a:t>
                      </a:r>
                      <a:r>
                        <a:rPr lang="en-US" sz="1000" spc="-25" dirty="0">
                          <a:effectLst/>
                        </a:rPr>
                        <a:t>»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2,43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1427537749"/>
                  </a:ext>
                </a:extLst>
              </a:tr>
              <a:tr h="578940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3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spc="-25" dirty="0">
                          <a:effectLst/>
                        </a:rPr>
                        <a:t>ООО «БЭМЗ-</a:t>
                      </a:r>
                      <a:r>
                        <a:rPr lang="ru-RU" sz="1000" spc="-25" dirty="0" err="1">
                          <a:effectLst/>
                        </a:rPr>
                        <a:t>Энергосервис</a:t>
                      </a:r>
                      <a:r>
                        <a:rPr lang="ru-RU" sz="1000" spc="-25" dirty="0">
                          <a:effectLst/>
                        </a:rPr>
                        <a:t>», в том числе: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28,106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994023076"/>
                  </a:ext>
                </a:extLst>
              </a:tr>
              <a:tr h="193980"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 err="1">
                          <a:effectLst/>
                        </a:rPr>
                        <a:t>Рассвет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endParaRPr lang="ru-RU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174467875"/>
                  </a:ext>
                </a:extLst>
              </a:tr>
              <a:tr h="202894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4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ИП </a:t>
                      </a:r>
                      <a:r>
                        <a:rPr lang="en-US" sz="1000" spc="-25" dirty="0" err="1">
                          <a:effectLst/>
                        </a:rPr>
                        <a:t>Голубев</a:t>
                      </a:r>
                      <a:r>
                        <a:rPr lang="en-US" sz="1000" spc="-25" dirty="0">
                          <a:effectLst/>
                        </a:rPr>
                        <a:t> В.А.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2,974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3183821046"/>
                  </a:ext>
                </a:extLst>
              </a:tr>
              <a:tr h="202894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5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ФГУП «УЭВ»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57,119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2535194925"/>
                  </a:ext>
                </a:extLst>
              </a:tr>
              <a:tr h="202894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6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ООО «</a:t>
                      </a:r>
                      <a:r>
                        <a:rPr lang="en-US" sz="1000" spc="-25" dirty="0" err="1">
                          <a:effectLst/>
                        </a:rPr>
                        <a:t>Коммунальщик</a:t>
                      </a:r>
                      <a:r>
                        <a:rPr lang="en-US" sz="1000" spc="-25" dirty="0">
                          <a:effectLst/>
                        </a:rPr>
                        <a:t>»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6,65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b"/>
                </a:tc>
                <a:extLst>
                  <a:ext uri="{0D108BD9-81ED-4DB2-BD59-A6C34878D82A}">
                    <a16:rowId xmlns:a16="http://schemas.microsoft.com/office/drawing/2014/main" xmlns="" val="1589939553"/>
                  </a:ext>
                </a:extLst>
              </a:tr>
              <a:tr h="202894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7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ООО "М-300"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12,5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3372164140"/>
                  </a:ext>
                </a:extLst>
              </a:tr>
              <a:tr h="202894">
                <a:tc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8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 dirty="0">
                          <a:effectLst/>
                        </a:rPr>
                        <a:t>ООО "ЦСТ"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1,483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3935607077"/>
                  </a:ext>
                </a:extLst>
              </a:tr>
              <a:tr h="193980">
                <a:tc gridSpan="2">
                  <a:txBody>
                    <a:bodyPr/>
                    <a:lstStyle/>
                    <a:p>
                      <a:pPr marL="683895" indent="-273685" algn="ct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spc="-25">
                          <a:effectLst/>
                        </a:rPr>
                        <a:t>ИТОГО</a:t>
                      </a:r>
                      <a:endParaRPr lang="ru-RU" sz="1000" spc="-25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3895" indent="-273685" algn="r">
                        <a:lnSpc>
                          <a:spcPts val="18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000" spc="-25" dirty="0">
                          <a:effectLst/>
                          <a:highlight>
                            <a:srgbClr val="FFFF00"/>
                          </a:highlight>
                        </a:rPr>
                        <a:t>704,20</a:t>
                      </a:r>
                      <a:endParaRPr lang="ru-RU" sz="1000" spc="-25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450" marR="68450" marT="0" marB="0" anchor="ctr"/>
                </a:tc>
                <a:extLst>
                  <a:ext uri="{0D108BD9-81ED-4DB2-BD59-A6C34878D82A}">
                    <a16:rowId xmlns:a16="http://schemas.microsoft.com/office/drawing/2014/main" xmlns="" val="423635336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B6CF59E-5F66-8E4A-AE1F-0B13F1816F68}"/>
              </a:ext>
            </a:extLst>
          </p:cNvPr>
          <p:cNvSpPr txBox="1"/>
          <p:nvPr/>
        </p:nvSpPr>
        <p:spPr>
          <a:xfrm>
            <a:off x="1259632" y="94482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Книга 0 Схема теплоснабжения, стр. 18, Таблица1.4 стр.18 </a:t>
            </a:r>
          </a:p>
        </p:txBody>
      </p:sp>
    </p:spTree>
    <p:extLst>
      <p:ext uri="{BB962C8B-B14F-4D97-AF65-F5344CB8AC3E}">
        <p14:creationId xmlns:p14="http://schemas.microsoft.com/office/powerpoint/2010/main" val="4093749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C4A045-F1D3-6C4A-B37F-E90FC688C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848" y="201168"/>
            <a:ext cx="6393904" cy="609600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3200" b="1" dirty="0"/>
              <a:t>Замечание 3. Зоны деятельности ЕТО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213D3E20-1189-B447-B08C-4525653047D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5705153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4">
            <a:extLst>
              <a:ext uri="{FF2B5EF4-FFF2-40B4-BE49-F238E27FC236}">
                <a16:creationId xmlns:a16="http://schemas.microsoft.com/office/drawing/2014/main" xmlns="" id="{E36BA1BF-2631-3B47-B123-AF76533D5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304" y="884238"/>
            <a:ext cx="6296025" cy="517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Объект 3">
            <a:extLst>
              <a:ext uri="{FF2B5EF4-FFF2-40B4-BE49-F238E27FC236}">
                <a16:creationId xmlns:a16="http://schemas.microsoft.com/office/drawing/2014/main" xmlns="" id="{F6131633-6658-1348-B801-45D7EBDDB18C}"/>
              </a:ext>
            </a:extLst>
          </p:cNvPr>
          <p:cNvGraphicFramePr>
            <a:graphicFrameLocks/>
          </p:cNvGraphicFramePr>
          <p:nvPr/>
        </p:nvGraphicFramePr>
        <p:xfrm>
          <a:off x="6619553" y="2125980"/>
          <a:ext cx="2376264" cy="26600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39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423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 </a:t>
                      </a:r>
                      <a:r>
                        <a:rPr lang="ru-RU" sz="1000" dirty="0">
                          <a:effectLst/>
                        </a:rPr>
                        <a:t>зоны деятельности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Утвержденная ЕТО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«ТГК 1»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МУП «Комбинат бытовых услуг»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«БЭМЗ-Энергосервис»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ИП Голубев В. А.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ФГУП «УЭВ»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«Коммунальщик»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«М-300»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ООО «ТВК»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CBFF0B9D-0085-8A43-943B-81322E011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208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C4A045-F1D3-6C4A-B37F-E90FC688C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848" y="201168"/>
            <a:ext cx="6393904" cy="609600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3200" b="1" dirty="0"/>
              <a:t>Замечание 3. Зоны деятельности ЕТО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213D3E20-1189-B447-B08C-4525653047D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5705153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</a:p>
        </p:txBody>
      </p:sp>
      <p:graphicFrame>
        <p:nvGraphicFramePr>
          <p:cNvPr id="7" name="Объект 3">
            <a:extLst>
              <a:ext uri="{FF2B5EF4-FFF2-40B4-BE49-F238E27FC236}">
                <a16:creationId xmlns:a16="http://schemas.microsoft.com/office/drawing/2014/main" xmlns="" id="{F6131633-6658-1348-B801-45D7EBDDB1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7141099"/>
              </p:ext>
            </p:extLst>
          </p:nvPr>
        </p:nvGraphicFramePr>
        <p:xfrm>
          <a:off x="6619553" y="2125980"/>
          <a:ext cx="2376264" cy="26600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39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423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 </a:t>
                      </a:r>
                      <a:r>
                        <a:rPr lang="ru-RU" sz="1000" dirty="0">
                          <a:effectLst/>
                        </a:rPr>
                        <a:t>зоны деятельности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Утвержденная ЕТО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«ТГК 1»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МУП «Комбинат бытовых услуг»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«БЭМЗ-Энергосервис»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ИП Голубев В. А.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ФГУП «УЭВ»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«Коммунальщик»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«М-300»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ООО «ТВК»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CBFF0B9D-0085-8A43-943B-81322E011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8" name="Рисунок 7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18DE45F2-D0C8-7E48-A2FC-D376E266370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052736"/>
            <a:ext cx="5135497" cy="55263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20410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29740</TotalTime>
  <Words>634</Words>
  <Application>Microsoft Office PowerPoint</Application>
  <PresentationFormat>Экран (4:3)</PresentationFormat>
  <Paragraphs>191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Справедливость</vt:lpstr>
      <vt:lpstr>   Замечания, поступившие к  СХЕМЕ ТЕПЛОСНАБЖЕНИЯ ГОРОДА БЕРДСКА НА 2022 ГОД И НА ПЕРИОД ДО 2040 Г.</vt:lpstr>
      <vt:lpstr>Перечень замечаний и предложений, поступивших при разработке и утверждении схемы теплоснабжения г. Бердска.</vt:lpstr>
      <vt:lpstr>Замечания ООО «ТГК-1»</vt:lpstr>
      <vt:lpstr>Замечания ООО «ТГК-1»</vt:lpstr>
      <vt:lpstr>Замечание 1</vt:lpstr>
      <vt:lpstr>Замечание 1</vt:lpstr>
      <vt:lpstr>Замечание 2</vt:lpstr>
      <vt:lpstr>Замечание 3. Зоны деятельности ЕТО</vt:lpstr>
      <vt:lpstr>Замечание 3. Зоны деятельности ЕТО</vt:lpstr>
      <vt:lpstr>Баланс тепловой мощности и тепловой нагрузки по г. Бердску на 01.01.2021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Разработка схемы теплоснабжения Саратова</dc:title>
  <dc:creator>ZyikovSV</dc:creator>
  <cp:lastModifiedBy>pc</cp:lastModifiedBy>
  <cp:revision>1215</cp:revision>
  <dcterms:created xsi:type="dcterms:W3CDTF">2011-09-10T16:15:53Z</dcterms:created>
  <dcterms:modified xsi:type="dcterms:W3CDTF">2022-08-22T07:53:56Z</dcterms:modified>
</cp:coreProperties>
</file>