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7" r:id="rId1"/>
  </p:sldMasterIdLst>
  <p:sldIdLst>
    <p:sldId id="273" r:id="rId2"/>
    <p:sldId id="256" r:id="rId3"/>
    <p:sldId id="257" r:id="rId4"/>
    <p:sldId id="261" r:id="rId5"/>
    <p:sldId id="268" r:id="rId6"/>
    <p:sldId id="258" r:id="rId7"/>
    <p:sldId id="260" r:id="rId8"/>
    <p:sldId id="259" r:id="rId9"/>
    <p:sldId id="262" r:id="rId10"/>
    <p:sldId id="263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84" r:id="rId19"/>
    <p:sldId id="274" r:id="rId20"/>
    <p:sldId id="275" r:id="rId21"/>
    <p:sldId id="276" r:id="rId22"/>
    <p:sldId id="277" r:id="rId23"/>
    <p:sldId id="278" r:id="rId24"/>
    <p:sldId id="279" r:id="rId25"/>
    <p:sldId id="285" r:id="rId26"/>
    <p:sldId id="28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39" autoAdjust="0"/>
  </p:normalViewPr>
  <p:slideViewPr>
    <p:cSldViewPr snapToGrid="0">
      <p:cViewPr varScale="1">
        <p:scale>
          <a:sx n="57" d="100"/>
          <a:sy n="57" d="100"/>
        </p:scale>
        <p:origin x="9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185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31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455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586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37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02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2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543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46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81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1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77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4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14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16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2DD5F-1A54-4687-B4BF-749CDA729098}" type="datetimeFigureOut">
              <a:rPr lang="ru-RU" smtClean="0"/>
              <a:t>чт 23.05.24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62F7CCE-75BA-4BDD-BD39-8EFEDE064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9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Актуализация схемы теплоснабжения 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города Бердска Новосибирской области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на 2025 год и на период до 2040 года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142" y="2349858"/>
            <a:ext cx="5240593" cy="3372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4219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947" y="353962"/>
            <a:ext cx="1040252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 СУЩЕСТВУЮЩИЕ И ПЕРСПЕКТИВНЫЕ БАЛАНСЫ РАСПОЛОГАЕМОЙ ТЕПЛОВОЙ МОЩНОСТИ ИСТОЧНИКОВ ТЕПЛОВОЙ ЭНЕРГИИ И ТЕПЛОВОЙ НАГРУЗКИ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2.1.1 - Существующих и перспективных зон действия систем теплоснабжения и источников тепловой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Существенные изменения в перспективе зон действия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 теплоснабжения: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работы котельной ООО «ТГК 1» до 18.05.2026 г. согласно Постановлению от 24.04.2024 года №1670/65.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начала ОЗП 2026 года в эксплуатации новая котельная «Восточная» на природном газе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планируется строительство и введение в эксплуатацию на расчетный срок реализации АСТ 2040 года новых источников тепловой  энергии: 7 микрорайон, 8 микрорайон и поселок Вега.</a:t>
            </a:r>
          </a:p>
          <a:p>
            <a:endParaRPr lang="ru-RU" dirty="0"/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СУЩЕСТВУЮЩИЕ И ПЕРСПЕКТИВНЫЕ БАЛАНСЫ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ТЕПЛОНОСИТЕЛЯ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существующие и перспективные балансы производительности водоподготовительных установок и максимального потребления теплоносителя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теплопотребляющими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установками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3.1. - Расчетные балансы производительности водоподготовительных установок (далее ВПУ) и подпитки тепловых сетей существующие и перспективные на срок реализации Схемы теплоснабжения до 2040 года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ОСНОВНЫЕ ПОЛОЖЕНИЯ МАСТЕР-ПЛАНА РАЗВИТИЯ СИСТЕМ ТЕПЛОСНАБЖЕНИЯ ПОСЕЛЕНИЯ, ГОРОДСКОГО ОКРУГА, ГОРОДА ФЕДЕРАЛЬНОГО ЗНАЧЕНИЯ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Представлено описание сценариев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теплоснабжения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города: 3 варианта развития и определен и обоснован приоритетный вариант развития системы теплоснабжения муниципального образования.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365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947" y="353962"/>
            <a:ext cx="10402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947" y="353962"/>
            <a:ext cx="10402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606" y="1028343"/>
            <a:ext cx="1079582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7. ПРЕДЛОЖЕНИЯ ПО ПЕРЕВОДУ ОТКРЫТЫХ СИСТЕМ ТЕПЛОСНАБЖЕНИЯ (ГОРЯЧЕГО ВОДОСНАБЖЕНИЯ) В ЗАКРЫТЫЕ СИСТЕМЫ ГОРЯЧЕГО ВОДОСНАБЖЕНИЯ"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предложения по переводу существующих открытых систем теплоснабжения (горячего водоснабжения) в закрытые системы горячего водоснабжения, для осуществления которого необходимо строительство индивидуальных и (или) центральных тепловых пунктов при наличии у потребителей внутридомовых систем горячего водоснабжения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теплоснабжения муниципального образования город Бердска Новосибирской области в основном закрытая.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открытой системе отпуска тепловой энергии (горячее водоснабжение) производит котельная ФГУП «УЭВ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Точные затраты на выполнение работ можно определить при учете всех мероприятий при разработке проектно-сметной документации по переводу потребителей на закрытую систему горячего водоснабжения.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вопроса по муниципальному образованию при переходе на закрытую системы теплоснабжения, необходимо провести: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предпроектные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изыскательные работы;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разработать проект перехода на закрытую систему теплоснабжения;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инвестиционной программы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Температурные графики для источника должны корректироваться с учетом соотношения фактических тепловых нагрузок ГВС и отопления.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056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1445" y="353961"/>
            <a:ext cx="8642555" cy="4558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5925" marR="542290" algn="just">
              <a:spcAft>
                <a:spcPts val="0"/>
              </a:spcAft>
            </a:pPr>
            <a:r>
              <a:rPr lang="ru-RU" sz="16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8. ПЕРСПЕКТИВНЫЕ ТОПЛИВНЫЕ БАЛАНСЫ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перспективные топливные балансы для каждого источника тепловой энергии по видам основного, резервного и аварийного топлива на каждом 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Таблице </a:t>
            </a: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8.1. 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АСТ города Бердск представлены Перспективные </a:t>
            </a: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топливные балансы для каждого источника тепловой энергии по видам основного, резервного и аварийного топлива на срок реализации Схемы теплоснабжения до 2040 года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9. ИНВЕСТИЦИИ В СТРОИТЕЛЬСТВО, РЕКОНСТРУКЦИИЮ И ТЕХНИЧЕСКОЕ ПЕРЕВООРУЖЕНИЕ И (ИЛИ) МОДЕРНИЗАЦИЮ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предложения по величине необходимых инвестиций в строительство, реконструкцию и техническое перевооружение источников тепловой энергии и тепловых сетей на каждом этапе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Таблицы 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.-9.1.7. Капитальные и инвестиционные затраты по зоне теплоснабжения </a:t>
            </a:r>
            <a:r>
              <a:rPr lang="ru-RU" sz="1600" dirty="0" smtClean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каждой РСО.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ru-RU" sz="1600" dirty="0">
              <a:solidFill>
                <a:srgbClr val="40404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ru-RU" sz="1600" dirty="0">
              <a:solidFill>
                <a:srgbClr val="40404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803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93313"/>
              </p:ext>
            </p:extLst>
          </p:nvPr>
        </p:nvGraphicFramePr>
        <p:xfrm>
          <a:off x="739739" y="1411115"/>
          <a:ext cx="10489914" cy="5094753"/>
        </p:xfrm>
        <a:graphic>
          <a:graphicData uri="http://schemas.openxmlformats.org/drawingml/2006/table">
            <a:tbl>
              <a:tblPr firstRow="1" firstCol="1" bandRow="1"/>
              <a:tblGrid>
                <a:gridCol w="667539">
                  <a:extLst>
                    <a:ext uri="{9D8B030D-6E8A-4147-A177-3AD203B41FA5}">
                      <a16:colId xmlns:a16="http://schemas.microsoft.com/office/drawing/2014/main" val="2820311880"/>
                    </a:ext>
                  </a:extLst>
                </a:gridCol>
                <a:gridCol w="4238348">
                  <a:extLst>
                    <a:ext uri="{9D8B030D-6E8A-4147-A177-3AD203B41FA5}">
                      <a16:colId xmlns:a16="http://schemas.microsoft.com/office/drawing/2014/main" val="33644832"/>
                    </a:ext>
                  </a:extLst>
                </a:gridCol>
                <a:gridCol w="2652609">
                  <a:extLst>
                    <a:ext uri="{9D8B030D-6E8A-4147-A177-3AD203B41FA5}">
                      <a16:colId xmlns:a16="http://schemas.microsoft.com/office/drawing/2014/main" val="2462021094"/>
                    </a:ext>
                  </a:extLst>
                </a:gridCol>
                <a:gridCol w="2931418">
                  <a:extLst>
                    <a:ext uri="{9D8B030D-6E8A-4147-A177-3AD203B41FA5}">
                      <a16:colId xmlns:a16="http://schemas.microsoft.com/office/drawing/2014/main" val="1478463530"/>
                    </a:ext>
                  </a:extLst>
                </a:gridCol>
              </a:tblGrid>
              <a:tr h="280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котельной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ТСО, на базе которого образована система теплоснабжения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 действия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182890"/>
                  </a:ext>
                </a:extLst>
              </a:tr>
              <a:tr h="420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«ТГК 1»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с ограниченной ответственностью «ТГК-1»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системы теплоснабжения промышленной площадки котельной общества с ограниченной ответственностью «ТГК-1»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53521"/>
                  </a:ext>
                </a:extLst>
              </a:tr>
              <a:tr h="15375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("Новая"), ул.Зелёная роща, 5/35, муниципальная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унитарное предприятие «Комбинат бытовых услуг»»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 теплоснабжения котельных «Новая», «Вега», «Озерная» и присоединенных тепловых сетей к котельной общества с ограниченной ответственностью «ТГК-1»;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27437"/>
                  </a:ext>
                </a:extLst>
              </a:tr>
              <a:tr h="153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("Вега"),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ул.Линейная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,5/8, муниципальная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669351"/>
                  </a:ext>
                </a:extLst>
              </a:tr>
              <a:tr h="153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("Озёрная") ул.Озёрная,32, муниципальная.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446385"/>
                  </a:ext>
                </a:extLst>
              </a:tr>
              <a:tr h="2049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 м-он "Южный") ул. Купца Горохова, 22а, муниципальная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652407"/>
                  </a:ext>
                </a:extLst>
              </a:tr>
              <a:tr h="153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(БМГК-400) ул. Возрождения, безвозмездное пользование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346407"/>
                  </a:ext>
                </a:extLst>
              </a:tr>
              <a:tr h="7002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«БЭМЗ-Энергоснервис»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с ограниченной ответственностью «БЭМЗ-Энергосервис»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 теплоснабжения котельных «Старая», Договор на обслуживание котельной и сетей тепло-газоснабжения между ООО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"БЭМЗ-Энергосервис" и ООО "Санаторий "Рассвет" закончился в декабре 2023г.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82340"/>
                  </a:ext>
                </a:extLst>
              </a:tr>
              <a:tr h="14004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ЖК «Молодежный»  г. Бердск, ул. Боровая,4/10</a:t>
                      </a:r>
                    </a:p>
                  </a:txBody>
                  <a:tcPr marL="21697" marR="21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Индивидуальный предприниматель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Голубев В.А.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 теплоснабжения котельных: микрорайона «Спортивный», ул. Лунная, 26; микрорайона «Молодежный», ул. Боровой, 4а; на территории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Бердского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дома отдыха; микрорайона «Зеленый остров», ул. Зеленый остров, 9; микрорайона «Белокаменный», ул. пер. Белокаменный, 7/1; микрорайон «Серебряный бор», ул. Морская, 44/10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697041"/>
                  </a:ext>
                </a:extLst>
              </a:tr>
              <a:tr h="140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ГСК «Спортивный»    г. Бердск, ул. Лунная,26</a:t>
                      </a:r>
                    </a:p>
                  </a:txBody>
                  <a:tcPr marL="21697" marR="21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1017499"/>
                  </a:ext>
                </a:extLst>
              </a:tr>
              <a:tr h="153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ЖК «Белокаменный» г. Бердск, пер. Белокаменный, 7/1</a:t>
                      </a:r>
                    </a:p>
                  </a:txBody>
                  <a:tcPr marL="21697" marR="21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101923"/>
                  </a:ext>
                </a:extLst>
              </a:tr>
              <a:tr h="140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БДО  г. Бердск, территория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Бердского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Дома Отдыха</a:t>
                      </a:r>
                    </a:p>
                  </a:txBody>
                  <a:tcPr marL="21697" marR="21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633757"/>
                  </a:ext>
                </a:extLst>
              </a:tr>
              <a:tr h="406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Ж/М «Серебряный бор» г. Бердск, ул. Морская,44/10</a:t>
                      </a:r>
                    </a:p>
                  </a:txBody>
                  <a:tcPr marL="21697" marR="21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153679"/>
                  </a:ext>
                </a:extLst>
              </a:tr>
              <a:tr h="420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ФГУП «УЭВ»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Федеральное государственное унитарное предприятие  «Управление энергетики и водоснабжения»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системы теплоснабжения тепловой станции №1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561402"/>
                  </a:ext>
                </a:extLst>
              </a:tr>
              <a:tr h="280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«Коммунальщик»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с ограниченной ответственностью «Коммунальщик»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системы теплоснабжения котельной общества с ограниченной ответственностью «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Борвиха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635912"/>
                  </a:ext>
                </a:extLst>
              </a:tr>
              <a:tr h="420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«М-300»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с ограниченной ответственностью «Райдекс»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системы теплоснабжения промышленной площадки котельной общества с ограниченной ответственностью «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Райдекс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724024"/>
                  </a:ext>
                </a:extLst>
              </a:tr>
              <a:tr h="280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микрорайона «Раздольный»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с ограниченной ответственностью «Центр строительной комплектации»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границах системы теплоснабжения микрорайона «Раздольный»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97" marR="2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32628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5221" y="369872"/>
            <a:ext cx="10120045" cy="101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10. РЕШЕНИЕ О ПРИСВОЕНИЕ СТАТУСА ЕДИНОЙ ТЕПЛОСНАБЖАЮЩЕЙ ОРГАНИЗАЦИИ (ОРГАНИЗАЦИЯМ)</a:t>
            </a: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ru-RU" sz="1600" dirty="0">
                <a:solidFill>
                  <a:srgbClr val="40404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Представлены решения о присвоении статуса единой теплоснабжающей организации (организациям)</a:t>
            </a:r>
          </a:p>
        </p:txBody>
      </p:sp>
    </p:spTree>
    <p:extLst>
      <p:ext uri="{BB962C8B-B14F-4D97-AF65-F5344CB8AC3E}">
        <p14:creationId xmlns:p14="http://schemas.microsoft.com/office/powerpoint/2010/main" val="1323859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50607"/>
            <a:ext cx="10895234" cy="5490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11. РЕШЕНИЕ О РАСПРЕДЕЛЕНИИ ТЕПЛОВОЙ НАГРУЗКИ МЕЖДУ ИСТОЧНИКАМИ ТЕПЛОВОЙ ЭНЕРГИИ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сведения о величине тепловой нагрузки, распределяемой (перераспределяемой) между источниками тепловой энергии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11.1. Сведения о величине тепловой нагрузки, распределяемой (перераспределяемой) между источниками тепловой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 представлены показатели по всем источникам тепловой энергии. Стоит отметить, что распределение тепловой нагрузки в 2026 году будет 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 Котельная ООО «ТГК 1»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новую котельную «Восточная».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работы котельной ООО «ТГК 1» до 18.05.2026 г. согласно Постановлению от 24.04.2024 года №1670/65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ОЗП 2026 года в эксплуатации новая котельная «Восточная» на природном газе.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РЕШЕНИЯ ПО БЕЗХОЗЯНЫМ ТЕПЛОВЫМ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СЕТЯМ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бесхозяйных сетей: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Перечень бесхозяйных тепловых сетей определен на основании данных, представленных Администрацией города Бердска представлен в Выписке из Постановлений в части объектов и сетей теплоснабжения.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Эксплуатирующая организация бесхозяйных тепловых сетей была определена Постановлениями Администрации города Бердска «Об определении эксплуатирующей организации» от:  28.06.2022г. № 2514; 31.08.2021г. №2679; 14.12.2022 г. № 5292; 03.02.2023 г. №482/65; 15.03.2024 г. №1107/65; 13.04.2023 г. № 1522/65; 24.08.2023 г. № 3826/65; 03.06.2020г. № 1303; 28.05.2019 г. № 1784; 13.12.2019 г. № 4106; 13.10.2022 г. № 4364; 07.11.2021 г. № 4711; 14.12.2022 г. № 5296; 04.03.2024 г. № 914/65; 22.03.2023 г. № 1224/65; 27.03.2023 № 1258/65; 15.12.2023 г. №5860/65; 04.03.2024 г. № 913/65.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Эксплуатирующей организацией назначена МУП «КБУ». </a:t>
            </a:r>
          </a:p>
        </p:txBody>
      </p:sp>
    </p:spTree>
    <p:extLst>
      <p:ext uri="{BB962C8B-B14F-4D97-AF65-F5344CB8AC3E}">
        <p14:creationId xmlns:p14="http://schemas.microsoft.com/office/powerpoint/2010/main" val="4256340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776749"/>
            <a:ext cx="10511777" cy="5264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13. СИНХРОНИЗАЦИЯ СХЕМЫ ТЕПЛОСНАБЖЕНИЯ СО СХЕМОЙ ГАЗОСНАБЖЕНИЯ И ГАЗИФИКАЦИИ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Бердск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природным газом всех потребителей города Бердска и части населённых пунктов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Искитимского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Новосибирской области, необходимо выполнить следующее: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Для бесперебойного газоснабжения существующих и перспективных потребителей газа по газораспределительной системе города Бердска, необходимо строительство газопровода высокого давления (Р до 0,6 МПа)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500 мм, протяженностью – 4,716 км, от ГРС-5, а также строительство дополнительного блока существующей ГРС-5 г. Новосибирска производительностью не менее 80 тыс. м³/час.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Осуществить строительство новой газораспределительной станции (ГРС-Бердск) производительностью не менее 100 000 м³/час, расположенной на окраине города Бердска в юго-восточной части города;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Осуществить строительство перспективных газопроводов высокого давления (Р до 0,6 МПа), общей протяженностью 96,288 км.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вышеописанному, видно, есть возможность подключения к сетям газоснабжения новой котельной «Восточная». При актуализации/разработки схемы газоснабжения города Бердска необходимо учесть увеличение тепловой мощности котельной «Новая» МУП «КБУ» (установка новых газовых котлов), перевод на работу на природном газе котельных «Озерная» МУП «КБУ» и ООО «М-300», а также строительство перспективных газовых котельных БМГК-1 (ЦТП-8б), БМГК-8 (ЦТП «Лесхоз») и котельных на 7 и 8 районах.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074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776749"/>
            <a:ext cx="10511777" cy="5264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14. ИНДИКАТОРЫ РАЗВИТИЯ СИСТЕМ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прекращений подачи тепловой энергии, теплоносителя в результате технологических нарушений на тепловых сетях представлены в таблице 14.1.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материалов по существующему состоянию тепловых сетей показывает, что возможной причиной аварийного состояния труб и строительных конструкций является то, что трубопроводы тепловых сетей, построенные до 1995 года, отработали свой ресурс (срок службы тепловых сетей составляет 25 лет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14.1. Отказы и восстановления магистральных тепловых сетей зоны действия МУП «КБУ» за 2023 год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231919"/>
              </p:ext>
            </p:extLst>
          </p:nvPr>
        </p:nvGraphicFramePr>
        <p:xfrm>
          <a:off x="796412" y="3067667"/>
          <a:ext cx="11021962" cy="3234809"/>
        </p:xfrm>
        <a:graphic>
          <a:graphicData uri="http://schemas.openxmlformats.org/drawingml/2006/table">
            <a:tbl>
              <a:tblPr firstRow="1" firstCol="1" bandRow="1"/>
              <a:tblGrid>
                <a:gridCol w="3362633">
                  <a:extLst>
                    <a:ext uri="{9D8B030D-6E8A-4147-A177-3AD203B41FA5}">
                      <a16:colId xmlns:a16="http://schemas.microsoft.com/office/drawing/2014/main" val="165859636"/>
                    </a:ext>
                  </a:extLst>
                </a:gridCol>
                <a:gridCol w="1337187">
                  <a:extLst>
                    <a:ext uri="{9D8B030D-6E8A-4147-A177-3AD203B41FA5}">
                      <a16:colId xmlns:a16="http://schemas.microsoft.com/office/drawing/2014/main" val="2877969732"/>
                    </a:ext>
                  </a:extLst>
                </a:gridCol>
                <a:gridCol w="1425678">
                  <a:extLst>
                    <a:ext uri="{9D8B030D-6E8A-4147-A177-3AD203B41FA5}">
                      <a16:colId xmlns:a16="http://schemas.microsoft.com/office/drawing/2014/main" val="1521191634"/>
                    </a:ext>
                  </a:extLst>
                </a:gridCol>
                <a:gridCol w="1160206">
                  <a:extLst>
                    <a:ext uri="{9D8B030D-6E8A-4147-A177-3AD203B41FA5}">
                      <a16:colId xmlns:a16="http://schemas.microsoft.com/office/drawing/2014/main" val="3534964050"/>
                    </a:ext>
                  </a:extLst>
                </a:gridCol>
                <a:gridCol w="1425678">
                  <a:extLst>
                    <a:ext uri="{9D8B030D-6E8A-4147-A177-3AD203B41FA5}">
                      <a16:colId xmlns:a16="http://schemas.microsoft.com/office/drawing/2014/main" val="1643568867"/>
                    </a:ext>
                  </a:extLst>
                </a:gridCol>
                <a:gridCol w="1145707">
                  <a:extLst>
                    <a:ext uri="{9D8B030D-6E8A-4147-A177-3AD203B41FA5}">
                      <a16:colId xmlns:a16="http://schemas.microsoft.com/office/drawing/2014/main" val="3372791300"/>
                    </a:ext>
                  </a:extLst>
                </a:gridCol>
                <a:gridCol w="1164873">
                  <a:extLst>
                    <a:ext uri="{9D8B030D-6E8A-4147-A177-3AD203B41FA5}">
                      <a16:colId xmlns:a16="http://schemas.microsoft.com/office/drawing/2014/main" val="2112156142"/>
                    </a:ext>
                  </a:extLst>
                </a:gridCol>
              </a:tblGrid>
              <a:tr h="1088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котельной, адрес фактического местоположения (муниципальная, ведомственная)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("Новая"),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ул.Зелёная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роща, 5/35, муниципальная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("Вега"),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ул.Линейная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,5/8, муниципальная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("Озёрная") ул.Озёрная,32, муниципальная.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 м-он "Южный") ул. Купца Горохова, 22а, муниципальная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(БМГК-400) ул. Возрождения, безвозмездное пользование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Тепловые сети от котельной ООО "ТГК-1"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220434"/>
                  </a:ext>
                </a:extLst>
              </a:tr>
              <a:tr h="3858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зданий, по которым поступили жалобы на работу системы теплоснабжения, ед.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161761"/>
                  </a:ext>
                </a:extLst>
              </a:tr>
              <a:tr h="5868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прекращений подачи тепловой энергии в результате технологических нарушений на источниках тепловой энергии, ед./(Гкал/час)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637128"/>
                  </a:ext>
                </a:extLst>
              </a:tr>
              <a:tr h="5868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прекращений подачи тепловой энергии в результате технологических нарушений в тепловых сетях, ед./км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104574"/>
                  </a:ext>
                </a:extLst>
              </a:tr>
              <a:tr h="5868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аварийного </a:t>
                      </a:r>
                      <a:r>
                        <a:rPr lang="ru-RU" sz="11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недоотпуска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тепла в результате внеплановых отключений </a:t>
                      </a:r>
                      <a:r>
                        <a:rPr lang="ru-RU" sz="11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теплопотребляющих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установок потребителей, Гкал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79" marR="66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646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761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776749"/>
            <a:ext cx="10511777" cy="5264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ЦЕНОВЫЕ (ТАРИФНЫЕ) ПОСЛЕДСТВИЯ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Представлены тарифно-балансовые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 модели теплоснабжения потребителей по каждой системе теплоснабжения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Ценовые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(тарифные) последствия выполняются в соответствии с п 81 «Требований к схемам теплоснабжения (Постановление Правительства Российской Федерации №154 от 22 февраля 2012 г., с изменениями, внесенными Постановлением Правительства Российской Федерации от 16 марта 2019 г.) и Методическими указаниями по расчету регулируемых цен (тарифов) в сфере теплоснабжения, утвержденных приказом ФСТ №760-э от 13 июня 2013 года.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Все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Главах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6,7,8,9  Утверждаемой части АСТ были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представлены на согласование РСО в зоне деятельности каждой ЕТО.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замечания, корректировки и предложения учтены разработчиком.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Таким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считаем, что работа по Актуализация схемы теплоснабжения города Бердска Новосибирской области на 2025 год и на период до 2040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выполнена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полном объеме и предлагается к утверждению.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326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3" y="356839"/>
            <a:ext cx="10139349" cy="568452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Замечания </a:t>
            </a:r>
            <a:r>
              <a:rPr lang="ru-RU" b="1" dirty="0" smtClean="0"/>
              <a:t>и </a:t>
            </a:r>
            <a:r>
              <a:rPr lang="ru-RU" b="1" dirty="0"/>
              <a:t>предложения к проекту </a:t>
            </a:r>
            <a:r>
              <a:rPr lang="ru-RU" b="1" dirty="0" smtClean="0"/>
              <a:t>актуализации схемы теплоснабжения</a:t>
            </a:r>
          </a:p>
          <a:p>
            <a:pPr marL="0" indent="0">
              <a:buNone/>
            </a:pPr>
            <a:r>
              <a:rPr lang="ru-RU" dirty="0" smtClean="0"/>
              <a:t>Постановление Администрации города Бердск от </a:t>
            </a:r>
            <a:r>
              <a:rPr lang="ru-RU" dirty="0"/>
              <a:t>24.04.2024 года №</a:t>
            </a:r>
            <a:r>
              <a:rPr lang="ru-RU" dirty="0" smtClean="0"/>
              <a:t>1670/65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717" y="1329043"/>
            <a:ext cx="3190147" cy="471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00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23746"/>
            <a:ext cx="9726754" cy="5780409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Замечания и предложения РСО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ООО «ТГК 1»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64076" y="1371794"/>
            <a:ext cx="3333137" cy="46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45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12542"/>
            <a:ext cx="9774961" cy="84406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1600" b="1" dirty="0">
                <a:solidFill>
                  <a:schemeClr val="tx1"/>
                </a:solidFill>
              </a:rPr>
              <a:t>Актуализация схемы теплоснабжения города Бердска Новосибирской области на 2025 год и на период до 2040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45" y="956603"/>
            <a:ext cx="10297549" cy="56974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п.20 ст.2 Федерального закона РФ от 27.07.2010 № 190-ФЗ О теплоснабжении Схема теплоснабжения подлежит ежегодной актуализации с целью: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актуализации показателей схемы по фактическим данным за период с базового года утверждённой схемы;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рассмотрения новых предложений и уточнения проектов, включенных в реестр проектов схемы теплоснабжения;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мониторинга и актуализации тарифных последствий, реализации проектов схемы теплоснабжения;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обеспечения энергетической эффективности теплоснабжения и потребления тепловой энергии с учетом требований, установленных федеральными законами;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соблюдения баланса экономических интересов теплоснабжающих организаций и интересов потребителей;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10256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2581" y="609600"/>
            <a:ext cx="5981316" cy="543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57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926" y="843374"/>
            <a:ext cx="3962879" cy="578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31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170" y="362873"/>
            <a:ext cx="3969718" cy="602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86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146" y="138113"/>
            <a:ext cx="5048366" cy="644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55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558" y="415691"/>
            <a:ext cx="4139078" cy="594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7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1532" y="609600"/>
            <a:ext cx="7612470" cy="349405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Замечания, корректировки  и предложения МУП «КБУ»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316" y="1270000"/>
            <a:ext cx="4247337" cy="52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753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155" y="698810"/>
            <a:ext cx="9500839" cy="1152292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Замечания и предложения ИП Голубев В.А. поступили в виде рецензирования Проекта Схемы теплоснабжения города Бердск.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27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152" y="984738"/>
            <a:ext cx="10972800" cy="5110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Основание для актуализации схемы и перечень основных нормативных документов: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от 27.07.2010 № 190 "О теплоснабжении";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Постановление Правительства Российской Федерации от 22.02.2012 N154 О требованиях к схемам теплоснабжения, порядку их разработки и утверждения;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Приказ Министерства энергетики Российской Федерации от 05.03. 2019 N 212 " Об утверждении Методических указаний по разработке схем теплоснабжения";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Федеральный закон от 06.10.2003 № 131-ФЗ Об общих принципах организации местного самоуправления в Российской Федерации;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Федеральный закон от 07.12.2011 № 416-ФЗ О водоснабжении и водоотведении в части требований к эксплуатации открытых систем теплоснабжения;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Федеральный закон от 07.12.2011 № 417-ФЗ О внесение изменений в законодательные акты Российской Федерации в связи с принятием федерального закона О водоснабжении и водоотведении в части внесения изменений в закон О теплоснабжении;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Федеральный закон от 23.11.2009 № 261-ФЗ Об энергосбережении и о повышении энергетической эффективности, и о внесении изменений в отдельные законодательные акты Российской Федерации;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Другие нормативно-правовые и нормативно-методические документы.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078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639" y="255639"/>
            <a:ext cx="11828509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Расчетный срок актуализации схем теплоснабжения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Бердск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Существующее положение – по состоянию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год,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период  актуализации схем -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Расчетный срок на период до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2040 года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Муниципальное казенное учреждение «Управление жилищно-коммунального хозяйства» г. Бердска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- ОБЩЕСТВО С ОГРАНИЧЕННОЙ ОТВЕТСТВЕННОСТЬЮ ООО «НП ТЭКтест-32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выполнена в соответствии с техническим заданием выполнения работ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теплоснабжения города Бердска Новосибирской области на 2025 год и на период до 2040 года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аспект, связанный с актуализацией Схем теплоснабжения: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котельной ООО «ТГК 1» до 18.05.2026 г. согласно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Постановлению Администрации города Бердск от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24.04.2024 года №1670/65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ОЗП 2026 года в эксплуатации новая котельная «Восточная» на природном газе.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нагрузки МУП «КБУ» Котельный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цех №1 ("Новая"),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ул.Зелёная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роща,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5/35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Введение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МУП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«КБУ» Котельный цех №1 (БМГК-400) ул.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62841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4130" y="216310"/>
            <a:ext cx="1102196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Актуализацию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утверждаемой части Схемы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 включены следующие главы: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ПОКАЗАТЕЛИ СУЩЕСТВУЮЩЕГО И ПЕРСПЕКТИВНОГО СПРОСА НА ТЕПЛОВУЮ ЭНЕРГИЮ (МОЩНОСТЬ) И ТЕПЛОНОСИТЕЛЬ В УСТАНОВЛЕННЫХ ГРАНИЦАХ ТЕРРИТОРИИ ПОСЕЛЕНИЯ, ГОРОДСКОГО ОКРУГА, ГОРОДА ФЕДЕРАЛЬНОГО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города Бердска от 01.03.2021 № 544 «Об определении единых теплоснабжающих организаций на территории города Бердска Новосибирской области» определены едиными теплоснабжающими организациями, осуществляющими теплоснабжение на территории города Бердска следующие ресурсоснабжающие организации: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1) общество с ограниченной ответственностью «ТГК-1» - в границах системы теплоснабжения промышленной площадки котельной общества с ограниченной ответственностью «ТГК-1»;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2)  муниципальное унитарное предприятие «Комбинат бытовых услуг»» - в границах систем теплоснабжения котельных «Новая», «Вега», «Озерная» и присоединенных тепловых сетей к котельной общества с ограниченной ответственностью «ТГК-1»;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3) общество с ограниченной ответственностью «БЭМЗ-Энергосервис» - в границах систем теплоснабжения котельных «Старая», санаторий «Рассвет». Договор на обслуживание котельной и сетей тепло-газоснабжения между ООО "БЭМЗ-Энергосервис" и ООО "Санаторий "Рассвет" закончился в декабре 2023г.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4) индивидуальный предприниматель Голубев В.А. - в границах систем теплоснабжения котельных: микрорайона «Спортивный», ул. Лунная, 26; микрорайона «Молодежный», ул. Боровой, 4а; на территории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Бердского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дома отдыха; микрорайона «Зеленый остров», ул. Зеленый остров, 9; микрорайона «Белокаменный», ул. пер. Белокаменный, 7/1; микрорайон «Серебряный бор», ул. Морская, 44/10;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13026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7791" y="140677"/>
            <a:ext cx="93787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5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федеральное государственное унитарное предприятие  «Управление энергетики и водоснабжения» - в границах системы теплоснабжения тепловой станции №1;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6) общество с ограниченной ответственностью «Коммунальщик» - в границах системы теплоснабжения котельной общества с ограниченной ответственностью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Борвиха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7) общество с ограниченной ответственностью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Райдекс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в границах системы теплоснабжения промышленной площадки котельной общества с ограниченной ответственностью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Райдекс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8) общество с ограниченной ответственностью «Центр строительной комплектации» - в границах системы теплоснабжения микрорайона «Раздольный».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674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7923" y="157316"/>
            <a:ext cx="10854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Перечень источников тепловой энергии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823535"/>
              </p:ext>
            </p:extLst>
          </p:nvPr>
        </p:nvGraphicFramePr>
        <p:xfrm>
          <a:off x="825910" y="526648"/>
          <a:ext cx="10539403" cy="5227287"/>
        </p:xfrm>
        <a:graphic>
          <a:graphicData uri="http://schemas.openxmlformats.org/drawingml/2006/table">
            <a:tbl>
              <a:tblPr firstRow="1" firstCol="1" bandRow="1"/>
              <a:tblGrid>
                <a:gridCol w="570271">
                  <a:extLst>
                    <a:ext uri="{9D8B030D-6E8A-4147-A177-3AD203B41FA5}">
                      <a16:colId xmlns:a16="http://schemas.microsoft.com/office/drawing/2014/main" val="4292153763"/>
                    </a:ext>
                  </a:extLst>
                </a:gridCol>
                <a:gridCol w="1991535">
                  <a:extLst>
                    <a:ext uri="{9D8B030D-6E8A-4147-A177-3AD203B41FA5}">
                      <a16:colId xmlns:a16="http://schemas.microsoft.com/office/drawing/2014/main" val="464988298"/>
                    </a:ext>
                  </a:extLst>
                </a:gridCol>
                <a:gridCol w="903770">
                  <a:extLst>
                    <a:ext uri="{9D8B030D-6E8A-4147-A177-3AD203B41FA5}">
                      <a16:colId xmlns:a16="http://schemas.microsoft.com/office/drawing/2014/main" val="2891315947"/>
                    </a:ext>
                  </a:extLst>
                </a:gridCol>
                <a:gridCol w="1031194">
                  <a:extLst>
                    <a:ext uri="{9D8B030D-6E8A-4147-A177-3AD203B41FA5}">
                      <a16:colId xmlns:a16="http://schemas.microsoft.com/office/drawing/2014/main" val="3937162148"/>
                    </a:ext>
                  </a:extLst>
                </a:gridCol>
                <a:gridCol w="1031194">
                  <a:extLst>
                    <a:ext uri="{9D8B030D-6E8A-4147-A177-3AD203B41FA5}">
                      <a16:colId xmlns:a16="http://schemas.microsoft.com/office/drawing/2014/main" val="241942214"/>
                    </a:ext>
                  </a:extLst>
                </a:gridCol>
                <a:gridCol w="1125266">
                  <a:extLst>
                    <a:ext uri="{9D8B030D-6E8A-4147-A177-3AD203B41FA5}">
                      <a16:colId xmlns:a16="http://schemas.microsoft.com/office/drawing/2014/main" val="3647773180"/>
                    </a:ext>
                  </a:extLst>
                </a:gridCol>
                <a:gridCol w="1714021">
                  <a:extLst>
                    <a:ext uri="{9D8B030D-6E8A-4147-A177-3AD203B41FA5}">
                      <a16:colId xmlns:a16="http://schemas.microsoft.com/office/drawing/2014/main" val="558885823"/>
                    </a:ext>
                  </a:extLst>
                </a:gridCol>
                <a:gridCol w="674126">
                  <a:extLst>
                    <a:ext uri="{9D8B030D-6E8A-4147-A177-3AD203B41FA5}">
                      <a16:colId xmlns:a16="http://schemas.microsoft.com/office/drawing/2014/main" val="2731806534"/>
                    </a:ext>
                  </a:extLst>
                </a:gridCol>
                <a:gridCol w="828761">
                  <a:extLst>
                    <a:ext uri="{9D8B030D-6E8A-4147-A177-3AD203B41FA5}">
                      <a16:colId xmlns:a16="http://schemas.microsoft.com/office/drawing/2014/main" val="557783164"/>
                    </a:ext>
                  </a:extLst>
                </a:gridCol>
                <a:gridCol w="632100">
                  <a:extLst>
                    <a:ext uri="{9D8B030D-6E8A-4147-A177-3AD203B41FA5}">
                      <a16:colId xmlns:a16="http://schemas.microsoft.com/office/drawing/2014/main" val="3542254773"/>
                    </a:ext>
                  </a:extLst>
                </a:gridCol>
                <a:gridCol w="37165">
                  <a:extLst>
                    <a:ext uri="{9D8B030D-6E8A-4147-A177-3AD203B41FA5}">
                      <a16:colId xmlns:a16="http://schemas.microsoft.com/office/drawing/2014/main" val="509232247"/>
                    </a:ext>
                  </a:extLst>
                </a:gridCol>
              </a:tblGrid>
              <a:tr h="33859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теплоисточника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Техническое обслуживание теплоисточника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Техническое обслуживание тепловых сетей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регулируемой деятельности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Установленная мощность, Гкал/час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подключенная нагрузка (с учетом средней ГВС), Гкал/ч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131580"/>
                  </a:ext>
                </a:extLst>
              </a:tr>
              <a:tr h="179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Техническое обслуживание теплоисточника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Техническое обслуживание тепловых сетей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/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511584"/>
                  </a:ext>
                </a:extLst>
              </a:tr>
              <a:tr h="94460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Котельные 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505158"/>
                  </a:ext>
                </a:extLst>
              </a:tr>
              <a:tr h="224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("Вега"), ул.Линейная ,5/8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("Вега"), ул.Линейная ,5/8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бытовыхуслуг» ИП Беляев, ООО «Вилор»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107,57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217610"/>
                  </a:ext>
                </a:extLst>
              </a:tr>
              <a:tr h="224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("Новая"), ул.Зелёная роща, 5/35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("Новая"), ул.Зелёная роща, 5/35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93,924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980554"/>
                  </a:ext>
                </a:extLst>
              </a:tr>
              <a:tr h="179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("Озёрная") ул.Озёрная,32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№2 ("Озёрная") ул.Озёрная,32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814381"/>
                  </a:ext>
                </a:extLst>
              </a:tr>
              <a:tr h="269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 м-он "Южный") ул. Купца Горохова, 22а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 м-он "Южный") ул. Купца Горохова, 22а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596047"/>
                  </a:ext>
                </a:extLst>
              </a:tr>
              <a:tr h="224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(БМГК-400) ул. Возрождения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Котельный цех №1 (БМГК-400) ул. Возрождения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г. Берцк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868455"/>
                  </a:ext>
                </a:extLst>
              </a:tr>
              <a:tr h="179799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МУП «Комбинат бытовых услуг»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247,618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219,146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569730"/>
                  </a:ext>
                </a:extLst>
              </a:tr>
              <a:tr h="179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«ТВК»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Бердск,Жилой район «Раздольный»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«ЦСТ»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«ТВК»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«ЦСТ»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«ТВК»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4,03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1112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32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137598"/>
              </p:ext>
            </p:extLst>
          </p:nvPr>
        </p:nvGraphicFramePr>
        <p:xfrm>
          <a:off x="422787" y="442449"/>
          <a:ext cx="11493911" cy="6369729"/>
        </p:xfrm>
        <a:graphic>
          <a:graphicData uri="http://schemas.openxmlformats.org/drawingml/2006/table">
            <a:tbl>
              <a:tblPr firstRow="1" firstCol="1" bandRow="1"/>
              <a:tblGrid>
                <a:gridCol w="432026">
                  <a:extLst>
                    <a:ext uri="{9D8B030D-6E8A-4147-A177-3AD203B41FA5}">
                      <a16:colId xmlns:a16="http://schemas.microsoft.com/office/drawing/2014/main" val="2451401321"/>
                    </a:ext>
                  </a:extLst>
                </a:gridCol>
                <a:gridCol w="1577399">
                  <a:extLst>
                    <a:ext uri="{9D8B030D-6E8A-4147-A177-3AD203B41FA5}">
                      <a16:colId xmlns:a16="http://schemas.microsoft.com/office/drawing/2014/main" val="2911208427"/>
                    </a:ext>
                  </a:extLst>
                </a:gridCol>
                <a:gridCol w="1769748">
                  <a:extLst>
                    <a:ext uri="{9D8B030D-6E8A-4147-A177-3AD203B41FA5}">
                      <a16:colId xmlns:a16="http://schemas.microsoft.com/office/drawing/2014/main" val="3256838911"/>
                    </a:ext>
                  </a:extLst>
                </a:gridCol>
                <a:gridCol w="1124506">
                  <a:extLst>
                    <a:ext uri="{9D8B030D-6E8A-4147-A177-3AD203B41FA5}">
                      <a16:colId xmlns:a16="http://schemas.microsoft.com/office/drawing/2014/main" val="1010591047"/>
                    </a:ext>
                  </a:extLst>
                </a:gridCol>
                <a:gridCol w="1124506">
                  <a:extLst>
                    <a:ext uri="{9D8B030D-6E8A-4147-A177-3AD203B41FA5}">
                      <a16:colId xmlns:a16="http://schemas.microsoft.com/office/drawing/2014/main" val="3522663334"/>
                    </a:ext>
                  </a:extLst>
                </a:gridCol>
                <a:gridCol w="1227090">
                  <a:extLst>
                    <a:ext uri="{9D8B030D-6E8A-4147-A177-3AD203B41FA5}">
                      <a16:colId xmlns:a16="http://schemas.microsoft.com/office/drawing/2014/main" val="1706617166"/>
                    </a:ext>
                  </a:extLst>
                </a:gridCol>
                <a:gridCol w="1869122">
                  <a:extLst>
                    <a:ext uri="{9D8B030D-6E8A-4147-A177-3AD203B41FA5}">
                      <a16:colId xmlns:a16="http://schemas.microsoft.com/office/drawing/2014/main" val="3861660320"/>
                    </a:ext>
                  </a:extLst>
                </a:gridCol>
                <a:gridCol w="735126">
                  <a:extLst>
                    <a:ext uri="{9D8B030D-6E8A-4147-A177-3AD203B41FA5}">
                      <a16:colId xmlns:a16="http://schemas.microsoft.com/office/drawing/2014/main" val="301857924"/>
                    </a:ext>
                  </a:extLst>
                </a:gridCol>
                <a:gridCol w="903755">
                  <a:extLst>
                    <a:ext uri="{9D8B030D-6E8A-4147-A177-3AD203B41FA5}">
                      <a16:colId xmlns:a16="http://schemas.microsoft.com/office/drawing/2014/main" val="1464550454"/>
                    </a:ext>
                  </a:extLst>
                </a:gridCol>
                <a:gridCol w="689298">
                  <a:extLst>
                    <a:ext uri="{9D8B030D-6E8A-4147-A177-3AD203B41FA5}">
                      <a16:colId xmlns:a16="http://schemas.microsoft.com/office/drawing/2014/main" val="2655240029"/>
                    </a:ext>
                  </a:extLst>
                </a:gridCol>
                <a:gridCol w="41335">
                  <a:extLst>
                    <a:ext uri="{9D8B030D-6E8A-4147-A177-3AD203B41FA5}">
                      <a16:colId xmlns:a16="http://schemas.microsoft.com/office/drawing/2014/main" val="1283133406"/>
                    </a:ext>
                  </a:extLst>
                </a:gridCol>
              </a:tblGrid>
              <a:tr h="304339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</a:t>
                      </a: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ведомственные и производственные котельные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239663"/>
                  </a:ext>
                </a:extLst>
              </a:tr>
              <a:tr h="456508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ООО»ТГК1»(вывод на город)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628614, город Бердск, улица 2П2, д 36а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«ТГК1»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«ТГК1»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«ТГК1»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«ТГК1» МУП «Комбинат бытовых </a:t>
                      </a:r>
                      <a:r>
                        <a:rPr lang="ru-RU" sz="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услуг»ЗАО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«Бердский строительный трест»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173,6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80,5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373812"/>
                  </a:ext>
                </a:extLst>
              </a:tr>
              <a:tr h="261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ООО»ТГК1»(вывод на промплощадку): горячая вода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«ТГК1»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26,69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659191"/>
                  </a:ext>
                </a:extLst>
              </a:tr>
              <a:tr h="346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222072"/>
                  </a:ext>
                </a:extLst>
              </a:tr>
              <a:tr h="65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7,29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27167"/>
                  </a:ext>
                </a:extLst>
              </a:tr>
              <a:tr h="304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«Старая»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Бердск, улица Северная, 30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АО «БЭМЗ»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«БЭМЗ-Энергосервис»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АО «БЭМЗ»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«БЭМЗ-Энергосервис»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18,06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14,07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160811"/>
                  </a:ext>
                </a:extLst>
              </a:tr>
              <a:tr h="304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«Коммунальщик»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ул. Морская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«Борвиха»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«Коммунальщик»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«Борвиха»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«Коммунальщик»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3,0717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971181"/>
                  </a:ext>
                </a:extLst>
              </a:tr>
              <a:tr h="456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ФГУП «УЭВ»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Речкуновка, ул. Лесная, 4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ФГУП «УЭВ»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ФГУП «УЭВ»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ФГУП «УЭВ»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ФГУП «УЭВ»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25,59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11925"/>
                  </a:ext>
                </a:extLst>
              </a:tr>
              <a:tr h="594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№1 микрорайон «Молодежный» 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ЖК «Молодежный»   г. Бердск, ул. Боровая,4/10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6,02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821926"/>
                  </a:ext>
                </a:extLst>
              </a:tr>
              <a:tr h="594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№2 ГСК «Спортивный» 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ГСК «Спортивный»    г. Бердск, ул. Лунная,26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654073"/>
                  </a:ext>
                </a:extLst>
              </a:tr>
              <a:tr h="608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№3 микрорайон «Белокаменный» 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ЖК «Белокаменный» г. Бердск, пер. Белокаменный, 7/1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545149"/>
                  </a:ext>
                </a:extLst>
              </a:tr>
              <a:tr h="608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№4 Бердский дом отдыха 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БДО г. Бердск, территория Бердского Дома Отдыха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190396"/>
                  </a:ext>
                </a:extLst>
              </a:tr>
              <a:tr h="456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№5 микрорайон «Серебряный бор» 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Ж/М «Серебряный бор» г. Бердск, ул. Морская,44/10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ИП Голубев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1,76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664311"/>
                  </a:ext>
                </a:extLst>
              </a:tr>
              <a:tr h="456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«М-300»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628611г. Бердск,ул.Ленина, 89/14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«М-300»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«М-300»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«М-300»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«М-300»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12,8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9,35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99269"/>
                  </a:ext>
                </a:extLst>
              </a:tr>
              <a:tr h="304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 ООО Санатория «Рассвет»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ул. Зеленая Роща, 9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Санаторий»Рассвет»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«БЭМЗ-Энергосервис»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Санаторий «Рассвет»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«БЭМЗ-Энергосервис»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5,16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3,5505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765" marR="1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303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353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632" y="324465"/>
            <a:ext cx="110317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ПОКАЗАТЕЛИ СУЩЕСТВУЮЩЕГО И ПЕРСПЕКТИВНОГО СПРОСА НА ТЕПЛОВУЮ ЭНЕРГИЮ (МОЩНОСТЬ) И ТЕПЛОНОСИТЕЛЬ В УСТАНОВЛЕННЫХ ГРАНИЦАХ ТЕРРИТОРИИ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Бердска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Представлены показатели величины существующей отапливаемой площади строительных фондов и приросты площади строительных фондов по расчетным элементам территориального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деления согласно Генеральному плану развития города до 2040 года. Планируется построить 35 объектов социальной сферы: музей, клуб, дом-интернат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Подробные данные представлены в Таблица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 г. Бердск «Перечень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общественно деловой зоны по генеральному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плану».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в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утверждена и реализовывается Муниципальная программа "Развитие жилищно-коммунального комплекса в городе Бердске".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подпрограммы планируется: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комфортное проживание граждан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к концу 2023 года долю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общем объеме средств на проведение капитального ремонта общедомового имущества многоквартирных домов города Бердска в необходимом и достаточном объеме средств за счет средств бюджета города Бердска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к концу 2033 года снос 12 расселенных аварийных многоквартирных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разработки схемы скорректирован и сформирован прогноз застройки г. Бердск.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разделе 1 также представлены существующие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перспективные величины средневзвешенной плотности тепловой нагрузки в каждом расчетном элементе территориального деления, зоне действия каждого источника тепловой энергии, каждой системе теплоснабжения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Бердск.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99874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516</TotalTime>
  <Words>3099</Words>
  <Application>Microsoft Office PowerPoint</Application>
  <PresentationFormat>Широкоэкранный</PresentationFormat>
  <Paragraphs>413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Актуализация схемы теплоснабжения  города Бердска Новосибирской области на 2025 год и на период до 2040 года  </vt:lpstr>
      <vt:lpstr> Актуализация схемы теплоснабжения города Бердска Новосибирской области на 2025 год и на период до 2040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Замечания и предложения РСО ООО «ТГК 1»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Замечания, корректировки  и предложения МУП «КБУ»</vt:lpstr>
      <vt:lpstr>Замечания и предложения ИП Голубев В.А. поступили в виде рецензирования Проекта Схемы теплоснабжения города Бердск.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лов</cp:lastModifiedBy>
  <cp:revision>33</cp:revision>
  <dcterms:created xsi:type="dcterms:W3CDTF">2023-05-28T01:41:39Z</dcterms:created>
  <dcterms:modified xsi:type="dcterms:W3CDTF">2024-05-23T09:20:52Z</dcterms:modified>
</cp:coreProperties>
</file>