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1"/>
  </p:sldMasterIdLst>
  <p:sldIdLst>
    <p:sldId id="273" r:id="rId2"/>
    <p:sldId id="256" r:id="rId3"/>
    <p:sldId id="257" r:id="rId4"/>
    <p:sldId id="261" r:id="rId5"/>
    <p:sldId id="288" r:id="rId6"/>
    <p:sldId id="268" r:id="rId7"/>
    <p:sldId id="258" r:id="rId8"/>
    <p:sldId id="260" r:id="rId9"/>
    <p:sldId id="259" r:id="rId10"/>
    <p:sldId id="262" r:id="rId11"/>
    <p:sldId id="263" r:id="rId12"/>
    <p:sldId id="265" r:id="rId13"/>
    <p:sldId id="266" r:id="rId14"/>
    <p:sldId id="267" r:id="rId15"/>
    <p:sldId id="269" r:id="rId16"/>
    <p:sldId id="270" r:id="rId17"/>
    <p:sldId id="271" r:id="rId18"/>
    <p:sldId id="287" r:id="rId19"/>
    <p:sldId id="272" r:id="rId20"/>
    <p:sldId id="284" r:id="rId21"/>
    <p:sldId id="290" r:id="rId22"/>
    <p:sldId id="289" r:id="rId23"/>
    <p:sldId id="29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83" autoAdjust="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8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55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586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3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2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2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46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1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4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6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2DD5F-1A54-4687-B4BF-749CDA729098}" type="datetimeFigureOut">
              <a:rPr lang="ru-RU" smtClean="0"/>
              <a:t>пн 09.06.25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2F7CCE-75BA-4BDD-BD39-8EFEDE064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8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Актуализация схемы теплоснабжения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города Бердска Новосибирской области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на </a:t>
            </a:r>
            <a:r>
              <a:rPr lang="ru-RU" b="1" dirty="0" smtClean="0">
                <a:solidFill>
                  <a:schemeClr val="tx1"/>
                </a:solidFill>
              </a:rPr>
              <a:t>2026 </a:t>
            </a:r>
            <a:r>
              <a:rPr lang="ru-RU" b="1" dirty="0">
                <a:solidFill>
                  <a:schemeClr val="tx1"/>
                </a:solidFill>
              </a:rPr>
              <a:t>год и на период до 2040 года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42" y="2349858"/>
            <a:ext cx="5240593" cy="3372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21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632" y="324465"/>
            <a:ext cx="1103179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ПОКАЗАТЕЛИ СУЩЕСТВУЮЩЕГО И ПЕРСПЕКТИВНОГО СПРОСА НА ТЕПЛОВУЮ ЭНЕРГИЮ (МОЩНОСТЬ) И ТЕПЛОНОСИТЕЛЬ В УСТАНОВЛЕННЫХ ГРАНИЦАХ ТЕРРИТОРИИ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Бердска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Актуализированы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величины существующей отапливаемой площади строительных фондов и приросты площади строительных фондов по расчетным элементам территориального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деления согласно Генеральному плану развития города до 2040 года. Планируется построить 35 объектов социальной сферы: музей, клуб, дом-интернат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Подробные данные представлены в пункте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 г. Бердск «Перечень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общественно деловой зоны по генеральному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плану».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Кроме того, в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образовании утверждена и реализовывается Муниципальная программа "Развитие жилищно-коммунального комплекса в городе Бердске".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подпрограммы планируется: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комфортное проживание граждан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2033 года снос 12 расселенных аварийных многоквартирных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разработки схемы скорректирован и сформирован прогноз застройки г. Бердск.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разделе 1 также представлены существующие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перспективные величины средневзвешенной плотности тепловой нагрузки в каждом расчетном элементе территориального деления, зоне действия каждого источника тепловой энергии, каждой системе теплоснабжения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 Бердск.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9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947" y="353962"/>
            <a:ext cx="1040252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СУЩЕСТВУЮЩИЕ И ПЕРСПЕКТИВНЫЕ БАЛАНСЫ РАСПОЛОГАЕМОЙ ТЕПЛОВОЙ МОЩНОСТИ ИСТОЧНИКОВ ТЕПЛОВОЙ ЭНЕРГИИ И ТЕПЛОВОЙ НАГРУЗКИ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Существующих и перспективных зон действия систем теплоснабжения и источников тепловой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изменения в перспективе зон действия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теплоснабжения: Срок работы котельной ООО «ТГК 1» до 18.05.2026 г. согласно Постановлению от 24.04.2024 года №1670/65.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ОЗП 2026 года в эксплуатации новая котельная «Восточная» на природном газе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планируется строительство и введение в эксплуатацию на расчетный срок реализации АСТ 2040 года новых источников тепловой  энергии: 7 микрорайон, 8 микрорайон и поселок Вега.</a:t>
            </a:r>
          </a:p>
          <a:p>
            <a:endParaRPr lang="ru-RU" dirty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СУЩЕСТВУЮЩИЕ И ПЕРСПЕКТИВНЫЕ БАЛАНСЫ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ТЕПЛОНОСИТЕЛЯ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и перспективные балансы производительности водоподготовительных установок и максимального потребления теплоносителя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теплопотребляющими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Актуализированы по состоянию на 2025 год : таблица Расчетные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балансы производительности водоподготовительных установок (далее ВПУ) и подпитки тепловых сетей существующие и перспективные на срок реализации Схемы теплоснабжения до 2040 года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ОСНОВНЫЕ ПОЛОЖЕНИЯ МАСТЕР-ПЛАНА РАЗВИТИЯ СИСТЕМ ТЕПЛОСНАБЖЕНИЯ ПОСЕЛЕНИЯ, ГОРОДСКОГО ОКРУГА, ГОРОДА ФЕДЕРАЛЬНОГО ЗНАЧЕНИЯ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описание сценариев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теплоснабжения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города: 3 варианта развития и определен и обоснован приоритетный вариант развития системы теплоснабжения муниципального образования.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6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947" y="353962"/>
            <a:ext cx="10402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947" y="353962"/>
            <a:ext cx="10402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606" y="1028343"/>
            <a:ext cx="107958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7. ПРЕДЛОЖЕНИЯ ПО ПЕРЕВОДУ ОТКРЫТЫХ СИСТЕМ ТЕПЛОСНАБЖЕНИЯ (ГОРЯЧЕГО ВОДОСНАБЖЕНИЯ) В ЗАКРЫТЫЕ СИСТЕМЫ ГОРЯЧЕГО ВОДОСНАБЖЕНИЯ"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предложения по переводу существующих открытых систем теплоснабжения (горячего водоснабжения) в закрытые системы горячего водоснабжения, для осуществления которого необходимо строительство индивидуальных и (или) центральных тепловых пунктов при наличии у потребителей внутридомовых систем горячего водоснабжения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теплоснабжения муниципального образования город Бердска Новосибирской области в основном закрытая.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открытой системе отпуска тепловой энергии (горячее водоснабжение) производит котельная ФГУП «УЭВ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Точные затраты на выполнение работ можно определить при учете всех мероприятий при разработке проектно-сметной документации по переводу потребителей на закрытую систему горячего водоснабжения.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вопроса по муниципальному образованию при переходе на закрытую системы теплоснабжения, необходимо провести: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предпроектные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изыскательные работы;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проект перехода на закрытую систему теплоснабжения;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Температурные графики для источника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соотношения фактических тепловых нагрузок ГВС и отопления.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05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8021" y="-386703"/>
            <a:ext cx="10471355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5925" marR="542290" algn="just">
              <a:spcAft>
                <a:spcPts val="0"/>
              </a:spcAft>
            </a:pPr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8. ПЕРСПЕКТИВНЫЕ ТОПЛИВНЫЕ БАЛАНСЫ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перспективные топливные балансы для каждого источника тепловой энергии по видам основного, резервного и аварийного топлива на каждом 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этапе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данном Разделе АСТ города Бердск актуализированы по состоянию на 2025 год  Перспективные </a:t>
            </a: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топливные балансы для каждого источника тепловой энергии по видам основного, резервного и аварийного топлива на срок реализации Схемы теплоснабжения до 2040 года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9. ИНВЕСТИЦИИ В СТРОИТЕЛЬСТВО, РЕКОНСТРУКЦИИЮ И ТЕХНИЧЕСКОЕ ПЕРЕВООРУЖЕНИЕ И (ИЛИ) МОДЕРНИЗАЦИЮ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предложения по величине необходимых инвестиций в строительство, реконструкцию и техническое перевооружение источников тепловой энергии и тепловых сетей на каждом этапе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Актуализированы </a:t>
            </a: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состоянию на 2025 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год:  </a:t>
            </a: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Капитальные и инвестиционные затраты по зоне теплоснабжения 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каждой РСО </a:t>
            </a: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учетом: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по реконструкции/замене тепловых сетей для обеспечения нормативной надежности теплоснабжения потребителей </a:t>
            </a:r>
            <a:r>
              <a:rPr lang="ru-RU" sz="12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 решению Бердского городского суда Новосибирской области от 03.07.2024 по делу № 2а-1064/2024).</a:t>
            </a:r>
          </a:p>
          <a:p>
            <a:pPr marL="171450" indent="-1714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Выполнения капитального ремонта участка магистральной тепловой сети с тепловыми камерами от котельной ООО «ПСХ-Энергия»-1 от тепловой камеры ТК-10 до тепловой камеры ТК-15» г. </a:t>
            </a: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Бердск за счет средств МУП «КБУ»: средства субсидии, выделенной в рамках реализации государственной программы Новосибирской области «Энергосбережение и повышение энергетической эффективности Новосибирской области»</a:t>
            </a:r>
            <a:endParaRPr lang="ru-RU" sz="1600" dirty="0" smtClean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1600" dirty="0" smtClean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16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16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0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93313"/>
              </p:ext>
            </p:extLst>
          </p:nvPr>
        </p:nvGraphicFramePr>
        <p:xfrm>
          <a:off x="739739" y="1411115"/>
          <a:ext cx="10489914" cy="4977729"/>
        </p:xfrm>
        <a:graphic>
          <a:graphicData uri="http://schemas.openxmlformats.org/drawingml/2006/table">
            <a:tbl>
              <a:tblPr firstRow="1" firstCol="1" bandRow="1"/>
              <a:tblGrid>
                <a:gridCol w="667539">
                  <a:extLst>
                    <a:ext uri="{9D8B030D-6E8A-4147-A177-3AD203B41FA5}">
                      <a16:colId xmlns:a16="http://schemas.microsoft.com/office/drawing/2014/main" val="2820311880"/>
                    </a:ext>
                  </a:extLst>
                </a:gridCol>
                <a:gridCol w="4238348">
                  <a:extLst>
                    <a:ext uri="{9D8B030D-6E8A-4147-A177-3AD203B41FA5}">
                      <a16:colId xmlns:a16="http://schemas.microsoft.com/office/drawing/2014/main" val="33644832"/>
                    </a:ext>
                  </a:extLst>
                </a:gridCol>
                <a:gridCol w="2652609">
                  <a:extLst>
                    <a:ext uri="{9D8B030D-6E8A-4147-A177-3AD203B41FA5}">
                      <a16:colId xmlns:a16="http://schemas.microsoft.com/office/drawing/2014/main" val="2462021094"/>
                    </a:ext>
                  </a:extLst>
                </a:gridCol>
                <a:gridCol w="2931418">
                  <a:extLst>
                    <a:ext uri="{9D8B030D-6E8A-4147-A177-3AD203B41FA5}">
                      <a16:colId xmlns:a16="http://schemas.microsoft.com/office/drawing/2014/main" val="1478463530"/>
                    </a:ext>
                  </a:extLst>
                </a:gridCol>
              </a:tblGrid>
              <a:tr h="280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котельной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ТСО, на базе которого образована система теплоснабжения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 действия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182890"/>
                  </a:ext>
                </a:extLst>
              </a:tr>
              <a:tr h="42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ООО «ТГК 1»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«ТГК-1»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границах системы теплоснабжения промышленной площадки котельной общества с ограниченной ответственностью «ТГК-1»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153521"/>
                  </a:ext>
                </a:extLst>
              </a:tr>
              <a:tr h="15375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Котельный цех №1 ("Новая"),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ул.Зелёная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роща, 5/35, муниципальная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унитарное предприятие «Комбинат бытовых услуг»»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границах систем теплоснабжения котельных «Новая», «Вега», «Озерная» и присоединенных тепловых сетей к котельной общества с ограниченной ответственностью «ТГК-1»;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27437"/>
                  </a:ext>
                </a:extLst>
              </a:tr>
              <a:tr h="153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Котельный цех №2 ("Вега"),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ул.Линейная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,5/8, муниципальная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669351"/>
                  </a:ext>
                </a:extLst>
              </a:tr>
              <a:tr h="153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Котельный цех №2 ("Озёрная") ул.Озёрная,32, муниципальная.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46385"/>
                  </a:ext>
                </a:extLst>
              </a:tr>
              <a:tr h="204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Котельный цех №1 (БМГК м-он "Южный") ул. Купца Горохова, 22а, муниципальная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652407"/>
                  </a:ext>
                </a:extLst>
              </a:tr>
              <a:tr h="153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Котельный цех №1 (БМГК-400) ул. Возрождения, безвозмездное пользование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346407"/>
                  </a:ext>
                </a:extLst>
              </a:tr>
              <a:tr h="700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ООО «БЭМЗ-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Энергоснервис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«БЭМЗ-Энергосервис»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границах систем теплоснабжения котельных «Старая», Договор на обслуживание котельной и сетей тепло-газоснабжения между ООО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"БЭМЗ-Энергосервис" и ООО "Санаторий "Рассвет" закончился в декабре 2023г.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482340"/>
                  </a:ext>
                </a:extLst>
              </a:tr>
              <a:tr h="14004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ЖК «Молодежный»  г. Бердск, ул. Боровая,4/10</a:t>
                      </a:r>
                    </a:p>
                  </a:txBody>
                  <a:tcPr marL="21697" marR="21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предприниматель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Голубев В.А.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границах систем теплоснабжения котельных: микрорайона «Спортивный», ул. Лунная, 26; микрорайона «Молодежный», ул. Боровой, 4а; на территории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Бердского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дома отдыха; микрорайона «Зеленый остров», ул. Зеленый остров, 9; микрорайона «Белокаменный», ул. пер. Белокаменный, 7/1; микрорайон «Серебряный бор», ул. Морская, 44/10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697041"/>
                  </a:ext>
                </a:extLst>
              </a:tr>
              <a:tr h="140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ГСК «Спортивный»    г. Бердск, ул. Лунная,26</a:t>
                      </a:r>
                    </a:p>
                  </a:txBody>
                  <a:tcPr marL="21697" marR="21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017499"/>
                  </a:ext>
                </a:extLst>
              </a:tr>
              <a:tr h="153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ЖК «Белокаменный» г. Бердск, пер. Белокаменный, 7/1</a:t>
                      </a:r>
                    </a:p>
                  </a:txBody>
                  <a:tcPr marL="21697" marR="21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101923"/>
                  </a:ext>
                </a:extLst>
              </a:tr>
              <a:tr h="140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БДО  г. Бердск, территория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Бердского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Дома Отдыха</a:t>
                      </a:r>
                    </a:p>
                  </a:txBody>
                  <a:tcPr marL="21697" marR="21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33757"/>
                  </a:ext>
                </a:extLst>
              </a:tr>
              <a:tr h="406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Ж/М «Серебряный бор» г. Бердск, ул. Морская,44/10</a:t>
                      </a:r>
                    </a:p>
                  </a:txBody>
                  <a:tcPr marL="21697" marR="21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153679"/>
                  </a:ext>
                </a:extLst>
              </a:tr>
              <a:tr h="42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ФГУП «УЭВ»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Федеральное государственное унитарное предприятие  «Управление энергетики и водоснабжения»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границах системы теплоснабжения тепловой станции №1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561402"/>
                  </a:ext>
                </a:extLst>
              </a:tr>
              <a:tr h="280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ООО «Коммунальщик»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«Коммунальщик»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границах системы теплоснабжения котельной общества с ограниченной ответственностью «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Борвиха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635912"/>
                  </a:ext>
                </a:extLst>
              </a:tr>
              <a:tr h="42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ООО «М-300»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«Райдекс»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границах системы теплоснабжения промышленной площадки котельной общества с ограниченной ответственностью «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Райдекс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724024"/>
                  </a:ext>
                </a:extLst>
              </a:tr>
              <a:tr h="280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микрорайона «Раздольный»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«Центр строительной комплектации»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границах системы теплоснабжения микрорайона «Раздольный»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7" marR="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32628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45221" y="369872"/>
            <a:ext cx="10120045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10. РЕШЕНИЕ О ПРИСВОЕНИЕ СТАТУСА ЕДИНОЙ ТЕПЛОСНАБЖАЮЩЕЙ ОРГАНИЗАЦИИ (ОРГАНИЗАЦИЯМ)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Представлены решения о присвоении статуса единой теплоснабжающей организации (организациям)</a:t>
            </a:r>
          </a:p>
        </p:txBody>
      </p:sp>
    </p:spTree>
    <p:extLst>
      <p:ext uri="{BB962C8B-B14F-4D97-AF65-F5344CB8AC3E}">
        <p14:creationId xmlns:p14="http://schemas.microsoft.com/office/powerpoint/2010/main" val="132385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50607"/>
            <a:ext cx="10895234" cy="5490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11. РЕШЕНИЕ О РАСПРЕДЕЛЕНИИ ТЕПЛОВОЙ НАГРУЗКИ МЕЖДУ ИСТОЧНИКАМИ ТЕПЛОВОЙ ЭНЕРГИИ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сведения о величине тепловой нагрузки, распределяемой (перераспределяемой) между источниками тепловой энергии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2025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величине тепловой нагрузки, распределяемой (перераспределяемой) между источниками тепловой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представлены показатели по всем источникам тепловой энергии.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отметить, что распределение тепловой нагрузки в 2026 году будет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котельной Котельная ООО «ТГК 1»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новую котельную «Восточная».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Срок работы котельной ООО «ТГК 1» до 18.05.2026 г. согласно Постановлению от 24.04.2024 года №1670/65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ОЗП 2026 года в эксплуатации новая котельная «Восточная» на природном газе.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РЕШЕНИЯ ПО БЕЗХОЗЯНЫМ ТЕПЛОВЫМ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бесхозяйных сетей: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Актуализирован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бесхозяйных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сетей по состоянию на 2025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данных, представленных Администрацией города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Бердска.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Эксплуатирующей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назначена МУП «КБУ». </a:t>
            </a:r>
          </a:p>
        </p:txBody>
      </p:sp>
    </p:spTree>
    <p:extLst>
      <p:ext uri="{BB962C8B-B14F-4D97-AF65-F5344CB8AC3E}">
        <p14:creationId xmlns:p14="http://schemas.microsoft.com/office/powerpoint/2010/main" val="4256340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76749"/>
            <a:ext cx="10511777" cy="5264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13. СИНХРОНИЗАЦИЯ СХЕМЫ ТЕПЛОСНАБЖЕНИЯ СО СХЕМОЙ ГАЗОСНАБЖЕНИЯ И ГАЗИФИКАЦИИ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Бердск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природным газом всех потребителей города Бердска и части населённых пунктов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Новосибирской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планируется: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В 2025 году завершить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реконструкцию ГРС-5 с увеличением до часовой мощности 180 000 м³/ч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таким образом возможность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подключения к сетям газоснабжения новой котельной «Восточная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газоснабжения города Бердска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увеличение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мощности котельной «Новая» МУП «КБУ» (установка новых газовых котлов), перевод на работу на природном газе котельных «Озерная» МУП «КБУ» и ООО «М-300», а также строительство перспективных газовых котельных БМГК-1 (ЦТП-8б), БМГК-8 (ЦТП «Лесхоз») и котельных на 7 и 8 районах.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Осуществить строительство новой газораспределительной станции (ГРС-Бердск) производительностью не менее 100 000 м³/час, расположенной на окраине города Бердска в юго-восточной части города;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Осуществить строительство перспективных газопроводов высокого давления (Р до 0,6 МПа), общей протяженностью 96,288 км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7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76749"/>
            <a:ext cx="10511777" cy="5264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14. ИНДИКАТОРЫ РАЗВИТИЯ СИСТЕМ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Актуализированы показатели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надежности источников тепловой энергии тепловых источников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52125"/>
              </p:ext>
            </p:extLst>
          </p:nvPr>
        </p:nvGraphicFramePr>
        <p:xfrm>
          <a:off x="758951" y="1682495"/>
          <a:ext cx="10158984" cy="4322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072">
                  <a:extLst>
                    <a:ext uri="{9D8B030D-6E8A-4147-A177-3AD203B41FA5}">
                      <a16:colId xmlns:a16="http://schemas.microsoft.com/office/drawing/2014/main" val="976630280"/>
                    </a:ext>
                  </a:extLst>
                </a:gridCol>
                <a:gridCol w="1103995">
                  <a:extLst>
                    <a:ext uri="{9D8B030D-6E8A-4147-A177-3AD203B41FA5}">
                      <a16:colId xmlns:a16="http://schemas.microsoft.com/office/drawing/2014/main" val="284810848"/>
                    </a:ext>
                  </a:extLst>
                </a:gridCol>
                <a:gridCol w="1260115">
                  <a:extLst>
                    <a:ext uri="{9D8B030D-6E8A-4147-A177-3AD203B41FA5}">
                      <a16:colId xmlns:a16="http://schemas.microsoft.com/office/drawing/2014/main" val="666629107"/>
                    </a:ext>
                  </a:extLst>
                </a:gridCol>
                <a:gridCol w="1106226">
                  <a:extLst>
                    <a:ext uri="{9D8B030D-6E8A-4147-A177-3AD203B41FA5}">
                      <a16:colId xmlns:a16="http://schemas.microsoft.com/office/drawing/2014/main" val="2264437298"/>
                    </a:ext>
                  </a:extLst>
                </a:gridCol>
                <a:gridCol w="1106226">
                  <a:extLst>
                    <a:ext uri="{9D8B030D-6E8A-4147-A177-3AD203B41FA5}">
                      <a16:colId xmlns:a16="http://schemas.microsoft.com/office/drawing/2014/main" val="3762772725"/>
                    </a:ext>
                  </a:extLst>
                </a:gridCol>
                <a:gridCol w="1260115">
                  <a:extLst>
                    <a:ext uri="{9D8B030D-6E8A-4147-A177-3AD203B41FA5}">
                      <a16:colId xmlns:a16="http://schemas.microsoft.com/office/drawing/2014/main" val="506959921"/>
                    </a:ext>
                  </a:extLst>
                </a:gridCol>
                <a:gridCol w="1784235">
                  <a:extLst>
                    <a:ext uri="{9D8B030D-6E8A-4147-A177-3AD203B41FA5}">
                      <a16:colId xmlns:a16="http://schemas.microsoft.com/office/drawing/2014/main" val="1648662259"/>
                    </a:ext>
                  </a:extLst>
                </a:gridCol>
              </a:tblGrid>
              <a:tr h="136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котельной, адрес фактического местоположения (муниципальная, ведомственная)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Котельная №1 (Новая), ул. Зелёная роща, 5/35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Котельная №2  (Вега), ул.Линейная,5/8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Котельная  №4 (Озёрная) ул.Озёрная,32, муниципальная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Котельная (БМГК м-он «Южный») ул. Купца Горохова, 22а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Котельная (БМГК-400) ул. Возрождения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Тепловые сети от котельной ООО "ТГК-1"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extLst>
                  <a:ext uri="{0D108BD9-81ED-4DB2-BD59-A6C34878D82A}">
                    <a16:rowId xmlns:a16="http://schemas.microsoft.com/office/drawing/2014/main" val="795787305"/>
                  </a:ext>
                </a:extLst>
              </a:tr>
              <a:tr h="67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показатель надежности электроснабжения источников тепловой энергии, Кэ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extLst>
                  <a:ext uri="{0D108BD9-81ED-4DB2-BD59-A6C34878D82A}">
                    <a16:rowId xmlns:a16="http://schemas.microsoft.com/office/drawing/2014/main" val="886808360"/>
                  </a:ext>
                </a:extLst>
              </a:tr>
              <a:tr h="584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показатель надежности водоснабжения источников тепловой энергии, Кв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extLst>
                  <a:ext uri="{0D108BD9-81ED-4DB2-BD59-A6C34878D82A}">
                    <a16:rowId xmlns:a16="http://schemas.microsoft.com/office/drawing/2014/main" val="2431268010"/>
                  </a:ext>
                </a:extLst>
              </a:tr>
              <a:tr h="67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показатель надежности топливоснабжения источников тепловой энергии, Кт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extLst>
                  <a:ext uri="{0D108BD9-81ED-4DB2-BD59-A6C34878D82A}">
                    <a16:rowId xmlns:a16="http://schemas.microsoft.com/office/drawing/2014/main" val="3009366582"/>
                  </a:ext>
                </a:extLst>
              </a:tr>
              <a:tr h="509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показатель интенсивности отказов теплового источника, Котк ит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extLst>
                  <a:ext uri="{0D108BD9-81ED-4DB2-BD59-A6C34878D82A}">
                    <a16:rowId xmlns:a16="http://schemas.microsoft.com/office/drawing/2014/main" val="3913756344"/>
                  </a:ext>
                </a:extLst>
              </a:tr>
              <a:tr h="509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показатель надежности оборудования источников тепловой энергии, 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5" marR="59655" marT="0" marB="0" anchor="ctr"/>
                </a:tc>
                <a:extLst>
                  <a:ext uri="{0D108BD9-81ED-4DB2-BD59-A6C34878D82A}">
                    <a16:rowId xmlns:a16="http://schemas.microsoft.com/office/drawing/2014/main" val="3382395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76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76749"/>
            <a:ext cx="10511777" cy="52646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65452"/>
              </p:ext>
            </p:extLst>
          </p:nvPr>
        </p:nvGraphicFramePr>
        <p:xfrm>
          <a:off x="996697" y="886969"/>
          <a:ext cx="9765790" cy="4882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1090">
                  <a:extLst>
                    <a:ext uri="{9D8B030D-6E8A-4147-A177-3AD203B41FA5}">
                      <a16:colId xmlns:a16="http://schemas.microsoft.com/office/drawing/2014/main" val="2785313252"/>
                    </a:ext>
                  </a:extLst>
                </a:gridCol>
                <a:gridCol w="1949259">
                  <a:extLst>
                    <a:ext uri="{9D8B030D-6E8A-4147-A177-3AD203B41FA5}">
                      <a16:colId xmlns:a16="http://schemas.microsoft.com/office/drawing/2014/main" val="2985874017"/>
                    </a:ext>
                  </a:extLst>
                </a:gridCol>
                <a:gridCol w="1463090">
                  <a:extLst>
                    <a:ext uri="{9D8B030D-6E8A-4147-A177-3AD203B41FA5}">
                      <a16:colId xmlns:a16="http://schemas.microsoft.com/office/drawing/2014/main" val="81139025"/>
                    </a:ext>
                  </a:extLst>
                </a:gridCol>
                <a:gridCol w="2004297">
                  <a:extLst>
                    <a:ext uri="{9D8B030D-6E8A-4147-A177-3AD203B41FA5}">
                      <a16:colId xmlns:a16="http://schemas.microsoft.com/office/drawing/2014/main" val="1501152324"/>
                    </a:ext>
                  </a:extLst>
                </a:gridCol>
                <a:gridCol w="1408054">
                  <a:extLst>
                    <a:ext uri="{9D8B030D-6E8A-4147-A177-3AD203B41FA5}">
                      <a16:colId xmlns:a16="http://schemas.microsoft.com/office/drawing/2014/main" val="4127655981"/>
                    </a:ext>
                  </a:extLst>
                </a:gridCol>
              </a:tblGrid>
              <a:tr h="1116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котельной, адрес фактического местоположения (муниципальная, ведомственная)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Котельные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№1-5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ИП Голубев В.А.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Котельная ФГУП «УЭВ»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«Коммунальщик»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«ТВК»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4033076"/>
                  </a:ext>
                </a:extLst>
              </a:tr>
              <a:tr h="88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 надежности электроснабжения источников тепловой энергии, Кэ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4331281"/>
                  </a:ext>
                </a:extLst>
              </a:tr>
              <a:tr h="662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 надежности водоснабжения источников тепловой энергии, Кв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7382407"/>
                  </a:ext>
                </a:extLst>
              </a:tr>
              <a:tr h="88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 надежности топливоснабжения источников тепловой энергии, Кт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7522253"/>
                  </a:ext>
                </a:extLst>
              </a:tr>
              <a:tr h="662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 интенсивности отказов теплового источника, Котк ит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5850034"/>
                  </a:ext>
                </a:extLst>
              </a:tr>
              <a:tr h="662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 надежности оборудования источников тепловой энергии, 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9265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466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76749"/>
            <a:ext cx="10511777" cy="5264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ЦЕНОВЫЕ (ТАРИФНЫЕ) ПОСЛЕДСТВИЯ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тарифно-балансовые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модели теплоснабжения потребителей по каждой системе теплоснабжения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Ценовые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(тарифные) последствия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актуализированы и выполнены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 81 «Требований к схемам теплоснабжения (Постановление Правительства Российской Федерации №154 от 22 февраля 2012 г., с изменениями, внесенными Постановлением Правительства Российской Федерации от 16 марта 2019 г.) и Методическими указаниями по расчету регулируемых цен (тарифов) в сфере теплоснабжения, утвержденных приказом ФСТ №760-э от 13 июня 2013 года.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Главах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6,7,8,9  Утверждаемой части АСТ были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на согласование РСО в зоне деятельности каждой ЕТО.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замечания, корректировки и предложения учтены разработчиком.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считаем, что работа по Актуализация схемы теплоснабжения города Бердска Новосибирской области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период до 2040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выполнена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 и предлагается к утверждению.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2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12542"/>
            <a:ext cx="9774961" cy="8440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1600" b="1" dirty="0">
                <a:solidFill>
                  <a:schemeClr val="tx1"/>
                </a:solidFill>
              </a:rPr>
              <a:t>Актуализация схемы теплоснабжения города Бердска Новосибирской области на </a:t>
            </a:r>
            <a:r>
              <a:rPr lang="ru-RU" sz="1600" b="1" dirty="0" smtClean="0">
                <a:solidFill>
                  <a:schemeClr val="tx1"/>
                </a:solidFill>
              </a:rPr>
              <a:t>2026 </a:t>
            </a:r>
            <a:r>
              <a:rPr lang="ru-RU" sz="1600" b="1" dirty="0">
                <a:solidFill>
                  <a:schemeClr val="tx1"/>
                </a:solidFill>
              </a:rPr>
              <a:t>год и на период до 2040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45" y="956603"/>
            <a:ext cx="10297549" cy="5697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п.20 ст.2 Федерального закона РФ от 27.07.2010 № 190-ФЗ О теплоснабжении Схема теплоснабжения подлежит ежегодной актуализации с целью: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актуализации показателей схемы по фактическим данным за период с базового года утверждённой схемы;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рассмотрения новых предложений и уточнения проектов, включенных в реестр проектов схемы теплоснабжения;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мониторинга и актуализации тарифных последствий, реализации проектов схемы теплоснабжения;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обеспечения энергетической эффективности теплоснабжения и потребления тепловой энергии с учетом требований, установленных федеральными законами;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соблюдения баланса экономических интересов теплоснабжающих организаций и интересов потребителей;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10256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3" y="356839"/>
            <a:ext cx="10139349" cy="56845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Документы </a:t>
            </a:r>
            <a:r>
              <a:rPr lang="ru-RU" b="1" dirty="0"/>
              <a:t>к проекту </a:t>
            </a:r>
            <a:r>
              <a:rPr lang="ru-RU" b="1" dirty="0" smtClean="0"/>
              <a:t>актуализации схемы теплоснабжения</a:t>
            </a:r>
          </a:p>
          <a:p>
            <a:pPr marL="0" indent="0">
              <a:buNone/>
            </a:pPr>
            <a:r>
              <a:rPr lang="ru-RU" dirty="0" smtClean="0"/>
              <a:t>Постановление Администрации города Бердск от </a:t>
            </a:r>
            <a:r>
              <a:rPr lang="ru-RU" dirty="0"/>
              <a:t>24.04.2024 года №</a:t>
            </a:r>
            <a:r>
              <a:rPr lang="ru-RU" dirty="0" smtClean="0"/>
              <a:t>1670/65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717" y="1329043"/>
            <a:ext cx="3190147" cy="47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00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3" y="356839"/>
            <a:ext cx="10652083" cy="5684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/>
              <a:t>Письмо </a:t>
            </a:r>
            <a:r>
              <a:rPr lang="ru-RU" sz="1600" b="1" dirty="0"/>
              <a:t>МУП «КБУ» №2528 от 03.06.2025 года «О включении мероприятий в схему теплоснабжения».</a:t>
            </a:r>
            <a:endParaRPr lang="ru-RU" sz="16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32504" y="850392"/>
            <a:ext cx="4697158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13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09600"/>
            <a:ext cx="8451042" cy="542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Перечень участков тепловых сетей МУП "КБУ" по решению Бердского городского суда Новосибирской области от 03.07.2024 по делу № 2а-1064/2024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233421"/>
            <a:ext cx="8596312" cy="48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05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09600"/>
            <a:ext cx="8451042" cy="542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Перечень участков тепловых сетей МУП "КБУ" по решению Бердского городского суда Новосибирской области от 03.07.2024 по делу № 2а-1064/2024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089" y="1078992"/>
            <a:ext cx="8302751" cy="49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3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152" y="984738"/>
            <a:ext cx="10972800" cy="5110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Основание для актуализации схемы и перечень основных нормативных документов: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27.07.2010 № 190 "О теплоснабжении";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Постановление Правительства Российской Федерации от 22.02.2012 N154 О требованиях к схемам теплоснабжения, порядку их разработки и утверждения;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Приказ Министерства энергетики Российской Федерации от 05.03. 2019 N 212 " Об утверждении Методических указаний по разработке схем теплоснабжения";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Федеральный закон от 06.10.2003 № 131-ФЗ Об общих принципах организации местного самоуправления в Российской Федерации;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Федеральный закон от 07.12.2011 № 416-ФЗ О водоснабжении и водоотведении в части требований к эксплуатации открытых систем теплоснабжения;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Федеральный закон от 07.12.2011 № 417-ФЗ О внесение изменений в законодательные акты Российской Федерации в связи с принятием федерального закона О водоснабжении и водоотведении в части внесения изменений в закон О теплоснабжении;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Федеральный закон от 23.11.2009 № 261-ФЗ Об энергосбережении и о повышении энергетической эффективности, и о внесении изменений в отдельные законодательные акты Российской Федерации;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Другие нормативно-правовые и нормативно-методические документы.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7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639" y="255639"/>
            <a:ext cx="1182850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срок актуализации схем теплоснабжения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Бердск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положение – по состоянию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период  актуализации схем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срок на период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2040 года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казенное учреждение «Управление жилищно-коммунального хозяйства» г. Бердска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- ОБЩЕСТВО С ОГРАНИЧЕННОЙ ОТВЕТСТВЕННОСТЬЮ ООО «НП ТЭКтест-32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в соответствии с техническим заданием выполнения работ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теплоснабжения города Бердска Новосибирской области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период до 2040 года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аспект, связанный с актуализацией Схем теплоснабжения: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котельной ООО «ТГК 1» до 18.05.2026 г. согласно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Постановлению Администрации города Бердск 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24.04.2024 года №1670/65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ОЗП 2026 года в эксплуатации новая котельная «Восточная» на природном газе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Актуализация тепловой нагрузки теплоисточников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2025 год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6284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22377"/>
            <a:ext cx="10747529" cy="531898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работ по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магистральной тепловой сети с тепловыми камерами от котельной ООО «ПСХ-Энергия»-1 от тепловой камеры ТК-10 до тепловой камеры ТК-15» г. Бердск» за счет средств МУП «КБУ».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Указанный участок находится в ветхом и аварийном состоянии, его замена производится по требованию прокуратуры города Бердска. Капитальный ремонт планируется в 2026 году за счет средств субсидии, выделенной в рамках реализации государственной программы Новосибирской области «Энергосбережение и повышение энергетической эффективности Новосибирской области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мероприятия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реконструкции/замене тепловых сетей для обеспечения нормативной надежности теплоснабжения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 (по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Бердского городского суда Новосибирской области от 03.07.2024 по делу № 2а-1064/2024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выполнения мероприятий: 2026-2027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финансовых средств: 633,6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Программа энергосбережении и повышении энергетической эффективности МУП «КБУ»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мероприятий, обеспечивающих рациональное использование ТЭР.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требований Федерального закона от 23.11.2009 №261-ФЗ «Об энергосбережении и повышении энергетической эффективности;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объемов потребления ТЭР;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финансовых затрат на оплату потребленных ТЭР.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энергосбережения и повышения энергоэффективности: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-замена электрических котлов отопления на НФС-1,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электрокотлы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ZOTA-200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ориентировочная стоимость 550 000 руб. Срок выполнения работ: 2026 год.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0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130" y="216310"/>
            <a:ext cx="11021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Актуализацию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утверждаемой части Схемы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включены следующие главы: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ПОКАЗАТЕЛИ СУЩЕСТВУЮЩЕГО И ПЕРСПЕКТИВНОГО СПРОСА НА ТЕПЛОВУЮ ЭНЕРГИЮ (МОЩНОСТЬ) И ТЕПЛОНОСИТЕЛЬ В УСТАНОВЛЕННЫХ ГРАНИЦАХ ТЕРРИТОРИИ ПОСЕЛЕНИЯ, ГОРОДСКОГО ОКРУГА, ГОРОДА ФЕДЕРАЛЬНОГО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Бердска от 01.03.2021 № 544 «Об определении единых теплоснабжающих организаций на территории города Бердска Новосибирской области» определены едиными теплоснабжающими организациями, осуществляющими теплоснабжение на территории города Бердска следующие ресурсоснабжающие организации: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1) ООО «ТГК-1» - в границах системы теплоснабжения промышленной площадки котельной общества с ограниченной ответственностью «ТГК-1»;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2)  МУП «Комбинат бытовых услуг» - в границах систем теплоснабжения котельных «Новая», «Вега», «Озерная» и присоединенных тепловых сетей к котельной общества с ограниченной ответственностью «ТГК-1», и МУП "КБУ";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3) ООО «БЭМЗ-Энергосервис» - в границах систем теплоснабжения котельной «Старая».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4) индивидуальный предприниматель Голубев В.А. - в границах систем теплоснабжения котельных: микрорайона «Спортивный», ул. Лунная, 26; микрорайона «Молодежный», ул. Боровой, 4а; на территории Бердского дома отдыха; микрорайона «Зеленый остров», ул. Зеленый остров, 9; микрорайона «Белокаменный», ул. пер. Белокаменный, 7/1; микрорайон «Серебряный бор», ул. Морская, 44/10;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1302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7791" y="140677"/>
            <a:ext cx="9378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337" y="1384659"/>
            <a:ext cx="9914562" cy="305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ФГУП «Управление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энергетики и водоснабжения» - в границах системы теплоснабжения тепловой станции №1для г. Бердска;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ООО «Коммунальщик» - в границах системы теплоснабжения котельной общества с ограниченной ответственностью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Борвиха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ООО «М-300» - в границах системы теплоснабжения промышленной площадки промплощадки №1 ПО «Вега» по адресу ул. Ленина 89/14 и обеспечивает теплом потребителей, расположенных на промплощадке, за исключением корпусов №1,2,3.;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общество с ограниченной ответственностью «Центр строительной комплектации» ООО «ТВК» - в границах системы теплоснабжения микрорайона «Раздольный».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7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7923" y="157316"/>
            <a:ext cx="10854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Перечень источников тепловой энергии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92165"/>
              </p:ext>
            </p:extLst>
          </p:nvPr>
        </p:nvGraphicFramePr>
        <p:xfrm>
          <a:off x="707924" y="941832"/>
          <a:ext cx="10081996" cy="5422391"/>
        </p:xfrm>
        <a:graphic>
          <a:graphicData uri="http://schemas.openxmlformats.org/drawingml/2006/table">
            <a:tbl>
              <a:tblPr firstRow="1" firstCol="1" bandRow="1"/>
              <a:tblGrid>
                <a:gridCol w="949013">
                  <a:extLst>
                    <a:ext uri="{9D8B030D-6E8A-4147-A177-3AD203B41FA5}">
                      <a16:colId xmlns:a16="http://schemas.microsoft.com/office/drawing/2014/main" val="960393653"/>
                    </a:ext>
                  </a:extLst>
                </a:gridCol>
                <a:gridCol w="1148300">
                  <a:extLst>
                    <a:ext uri="{9D8B030D-6E8A-4147-A177-3AD203B41FA5}">
                      <a16:colId xmlns:a16="http://schemas.microsoft.com/office/drawing/2014/main" val="3957771757"/>
                    </a:ext>
                  </a:extLst>
                </a:gridCol>
                <a:gridCol w="1075668">
                  <a:extLst>
                    <a:ext uri="{9D8B030D-6E8A-4147-A177-3AD203B41FA5}">
                      <a16:colId xmlns:a16="http://schemas.microsoft.com/office/drawing/2014/main" val="371730583"/>
                    </a:ext>
                  </a:extLst>
                </a:gridCol>
                <a:gridCol w="1049258">
                  <a:extLst>
                    <a:ext uri="{9D8B030D-6E8A-4147-A177-3AD203B41FA5}">
                      <a16:colId xmlns:a16="http://schemas.microsoft.com/office/drawing/2014/main" val="1806381398"/>
                    </a:ext>
                  </a:extLst>
                </a:gridCol>
                <a:gridCol w="1049258">
                  <a:extLst>
                    <a:ext uri="{9D8B030D-6E8A-4147-A177-3AD203B41FA5}">
                      <a16:colId xmlns:a16="http://schemas.microsoft.com/office/drawing/2014/main" val="2396676190"/>
                    </a:ext>
                  </a:extLst>
                </a:gridCol>
                <a:gridCol w="1049258">
                  <a:extLst>
                    <a:ext uri="{9D8B030D-6E8A-4147-A177-3AD203B41FA5}">
                      <a16:colId xmlns:a16="http://schemas.microsoft.com/office/drawing/2014/main" val="2827386845"/>
                    </a:ext>
                  </a:extLst>
                </a:gridCol>
                <a:gridCol w="1049258">
                  <a:extLst>
                    <a:ext uri="{9D8B030D-6E8A-4147-A177-3AD203B41FA5}">
                      <a16:colId xmlns:a16="http://schemas.microsoft.com/office/drawing/2014/main" val="760844763"/>
                    </a:ext>
                  </a:extLst>
                </a:gridCol>
                <a:gridCol w="932806">
                  <a:extLst>
                    <a:ext uri="{9D8B030D-6E8A-4147-A177-3AD203B41FA5}">
                      <a16:colId xmlns:a16="http://schemas.microsoft.com/office/drawing/2014/main" val="3849173486"/>
                    </a:ext>
                  </a:extLst>
                </a:gridCol>
                <a:gridCol w="905195">
                  <a:extLst>
                    <a:ext uri="{9D8B030D-6E8A-4147-A177-3AD203B41FA5}">
                      <a16:colId xmlns:a16="http://schemas.microsoft.com/office/drawing/2014/main" val="905793084"/>
                    </a:ext>
                  </a:extLst>
                </a:gridCol>
                <a:gridCol w="873982">
                  <a:extLst>
                    <a:ext uri="{9D8B030D-6E8A-4147-A177-3AD203B41FA5}">
                      <a16:colId xmlns:a16="http://schemas.microsoft.com/office/drawing/2014/main" val="1393586581"/>
                    </a:ext>
                  </a:extLst>
                </a:gridCol>
              </a:tblGrid>
              <a:tr h="51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теплоисточника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теплоисточника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тепловых сетей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регулируемой деятельности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Установленная мощность, Гкал/час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подключенная нагрузка (с учетом средней ГВС), Гкал/ч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752222"/>
                  </a:ext>
                </a:extLst>
              </a:tr>
              <a:tr h="574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теплоисточника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тепловых сетей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461441"/>
                  </a:ext>
                </a:extLst>
              </a:tr>
              <a:tr h="196605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Котельные МУП «Комбинат бытовых услуг»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55640"/>
                  </a:ext>
                </a:extLst>
              </a:tr>
              <a:tr h="72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№1 (Новая), ул. Зелёная роща, 5/35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Котельный цех №1 ("Новая"), ул. Зелёная роща, 5/35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Бердск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«Комбинат бытовых услуг»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Бердск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«Комбинат бытовых услуг»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95,828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017297"/>
                  </a:ext>
                </a:extLst>
              </a:tr>
              <a:tr h="904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№2 (Вега), ул. Линейная, 5/8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Котельный цех №2 ("Вега"), ул. Линейная, 5/8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Бердск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«Комбинат бытовых услуг»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Бердск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«Комбинат бытовыхуслуг» ИП Беляев, ООО «Вилор»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107,467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37014"/>
                  </a:ext>
                </a:extLst>
              </a:tr>
              <a:tr h="688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№4 (Озёрная), ул.Озёрная,32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Котельный цех №2 ("Озёрная") ул.Озёрная,32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Бердск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«Комбинат бытовых услуг»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Бердск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«Комбинат бытовых услуг»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906002"/>
                  </a:ext>
                </a:extLst>
              </a:tr>
              <a:tr h="904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(БМГК м-он "Южный") ул. Купца Горохова, 22а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Котельный цех №1 (БМГК м-он "Южный") ул. Купца Горохова, 22а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Бердск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«Комбинат бытовых услуг»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Бердск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«Комбинат бытовых услуг»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067067"/>
                  </a:ext>
                </a:extLst>
              </a:tr>
              <a:tr h="72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(БМГК-400) ул. Возрождения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Котельный цех №1 (БМГК-400) ул. Возрождения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Бердск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«Комбинат бытовых услуг»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Бердск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«Комбинат бытовых услуг»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112117"/>
                  </a:ext>
                </a:extLst>
              </a:tr>
              <a:tr h="196605"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МУП «Комбинат бытовых услуг»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247,620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207,585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720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2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74476"/>
              </p:ext>
            </p:extLst>
          </p:nvPr>
        </p:nvGraphicFramePr>
        <p:xfrm>
          <a:off x="530351" y="741479"/>
          <a:ext cx="10744202" cy="5848542"/>
        </p:xfrm>
        <a:graphic>
          <a:graphicData uri="http://schemas.openxmlformats.org/drawingml/2006/table">
            <a:tbl>
              <a:tblPr firstRow="1" firstCol="1" bandRow="1"/>
              <a:tblGrid>
                <a:gridCol w="1223868">
                  <a:extLst>
                    <a:ext uri="{9D8B030D-6E8A-4147-A177-3AD203B41FA5}">
                      <a16:colId xmlns:a16="http://schemas.microsoft.com/office/drawing/2014/main" val="3720165063"/>
                    </a:ext>
                  </a:extLst>
                </a:gridCol>
                <a:gridCol w="1223868">
                  <a:extLst>
                    <a:ext uri="{9D8B030D-6E8A-4147-A177-3AD203B41FA5}">
                      <a16:colId xmlns:a16="http://schemas.microsoft.com/office/drawing/2014/main" val="4003880070"/>
                    </a:ext>
                  </a:extLst>
                </a:gridCol>
                <a:gridCol w="1146458">
                  <a:extLst>
                    <a:ext uri="{9D8B030D-6E8A-4147-A177-3AD203B41FA5}">
                      <a16:colId xmlns:a16="http://schemas.microsoft.com/office/drawing/2014/main" val="2399593477"/>
                    </a:ext>
                  </a:extLst>
                </a:gridCol>
                <a:gridCol w="1011468">
                  <a:extLst>
                    <a:ext uri="{9D8B030D-6E8A-4147-A177-3AD203B41FA5}">
                      <a16:colId xmlns:a16="http://schemas.microsoft.com/office/drawing/2014/main" val="1807288790"/>
                    </a:ext>
                  </a:extLst>
                </a:gridCol>
                <a:gridCol w="1118309">
                  <a:extLst>
                    <a:ext uri="{9D8B030D-6E8A-4147-A177-3AD203B41FA5}">
                      <a16:colId xmlns:a16="http://schemas.microsoft.com/office/drawing/2014/main" val="194555346"/>
                    </a:ext>
                  </a:extLst>
                </a:gridCol>
                <a:gridCol w="1011468">
                  <a:extLst>
                    <a:ext uri="{9D8B030D-6E8A-4147-A177-3AD203B41FA5}">
                      <a16:colId xmlns:a16="http://schemas.microsoft.com/office/drawing/2014/main" val="3233920014"/>
                    </a:ext>
                  </a:extLst>
                </a:gridCol>
                <a:gridCol w="1118309">
                  <a:extLst>
                    <a:ext uri="{9D8B030D-6E8A-4147-A177-3AD203B41FA5}">
                      <a16:colId xmlns:a16="http://schemas.microsoft.com/office/drawing/2014/main" val="128797177"/>
                    </a:ext>
                  </a:extLst>
                </a:gridCol>
                <a:gridCol w="994194">
                  <a:extLst>
                    <a:ext uri="{9D8B030D-6E8A-4147-A177-3AD203B41FA5}">
                      <a16:colId xmlns:a16="http://schemas.microsoft.com/office/drawing/2014/main" val="3593227564"/>
                    </a:ext>
                  </a:extLst>
                </a:gridCol>
                <a:gridCol w="964763">
                  <a:extLst>
                    <a:ext uri="{9D8B030D-6E8A-4147-A177-3AD203B41FA5}">
                      <a16:colId xmlns:a16="http://schemas.microsoft.com/office/drawing/2014/main" val="2940934149"/>
                    </a:ext>
                  </a:extLst>
                </a:gridCol>
                <a:gridCol w="931497">
                  <a:extLst>
                    <a:ext uri="{9D8B030D-6E8A-4147-A177-3AD203B41FA5}">
                      <a16:colId xmlns:a16="http://schemas.microsoft.com/office/drawing/2014/main" val="2725611961"/>
                    </a:ext>
                  </a:extLst>
                </a:gridCol>
              </a:tblGrid>
              <a:tr h="28152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производственные котельные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70498"/>
                  </a:ext>
                </a:extLst>
              </a:tr>
              <a:tr h="4199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ООО»ТГК1»(вывод на город)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628614, город Бердск, улица 2П2, д 36а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«ТГК1»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«ТГК1»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«ТГК1»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«ТГК1»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33,99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26,69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914879"/>
                  </a:ext>
                </a:extLst>
              </a:tr>
              <a:tr h="559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ООО»ТГК1»(вывод на промплощадку): горячая вода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«ТГК1»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277178"/>
                  </a:ext>
                </a:extLst>
              </a:tr>
              <a:tr h="139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60072"/>
                  </a:ext>
                </a:extLst>
              </a:tr>
              <a:tr h="13998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котельные ИП Голубев В.А.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32238"/>
                  </a:ext>
                </a:extLst>
              </a:tr>
              <a:tr h="41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№1 микрорайон «Молодежный» ИП Голубев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ЖК «Молодежный»   г. Бердск, ул. Боровая,4/10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597834"/>
                  </a:ext>
                </a:extLst>
              </a:tr>
              <a:tr h="41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№2 ГСК «Спортивный» ИП Голубев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ГСК «Спортивный»    г. Бердск, ул. Лунная,26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67937"/>
                  </a:ext>
                </a:extLst>
              </a:tr>
              <a:tr h="41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 микрорайон «Белокаменный» ИП Голубев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ЖК «Белокаменный» г. Бердск, пер. Белокаменный, 7/1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217187"/>
                  </a:ext>
                </a:extLst>
              </a:tr>
              <a:tr h="41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№4 Бердский дом отдыха ИП Голубев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БДО г. Бердск, территория Бердского Дома Отдыха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595550"/>
                  </a:ext>
                </a:extLst>
              </a:tr>
              <a:tr h="41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№5 микрорайон «Серебряный бор» ИП Голубев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Ж/М «Серебряный бор» г. Бердск, ул. Морская,44/10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Голубев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073736"/>
                  </a:ext>
                </a:extLst>
              </a:tr>
              <a:tr h="139989"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котельным ИП Голубев В.А.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622868"/>
                  </a:ext>
                </a:extLst>
              </a:tr>
              <a:tr h="41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«БЭМЗ-Энергосервис» Котельная «Старая»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Бердск, улица Северная, 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АО «БЭМЗ»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«БЭМЗ-Энергосервис»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АО «БЭМЗ»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«БЭМЗ-Энергосервис»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457825"/>
                  </a:ext>
                </a:extLst>
              </a:tr>
              <a:tr h="27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ООО «Коммунальщик»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Морская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«Борвиха»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«Коммунальщик»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«Борвиха»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«Коммунальщик»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43491"/>
                  </a:ext>
                </a:extLst>
              </a:tr>
              <a:tr h="27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ФГУП «УЭВ»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поселок Речкуновка, ул. Лесная, 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«УЭВ»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«УЭВ»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«УЭВ»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«УЭВ»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53,36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211980"/>
                  </a:ext>
                </a:extLst>
              </a:tr>
              <a:tr h="2391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Ведомственные и промышленные котельные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431581"/>
                  </a:ext>
                </a:extLst>
              </a:tr>
              <a:tr h="27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ООО «ТВК»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Бердск,Жилой район «Раздольный»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«ЦСТ»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«ТВК»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«ЦСТ»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«ТВК»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749677"/>
                  </a:ext>
                </a:extLst>
              </a:tr>
              <a:tr h="27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ООО «М-300»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628611г.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Бердск,ул.Ленина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89/14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«М-300»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«М-300»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«М-300»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«М-300»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207294"/>
                  </a:ext>
                </a:extLst>
              </a:tr>
              <a:tr h="27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ООО Санатория «Рассвет»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Зеленая Роща, 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"СМ И ПНП СИБОРГГАЗ"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"СМ И ПНП СИБОРГГАЗ"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"СМ И ПНП СИБОРГГАЗ"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"СМ И ПНП СИБОРГГАЗ"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5" marR="24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839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3530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661</TotalTime>
  <Words>3187</Words>
  <Application>Microsoft Office PowerPoint</Application>
  <PresentationFormat>Широкоэкранный</PresentationFormat>
  <Paragraphs>461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Аспект</vt:lpstr>
      <vt:lpstr>Актуализация схемы теплоснабжения  города Бердска Новосибирской области на 2026 год и на период до 2040 года  </vt:lpstr>
      <vt:lpstr> Актуализация схемы теплоснабжения города Бердска Новосибирской области на 2026 год и на период до 2040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участков тепловых сетей МУП "КБУ" по решению Бердского городского суда Новосибирской области от 03.07.2024 по делу № 2а-1064/2024</vt:lpstr>
      <vt:lpstr>Перечень участков тепловых сетей МУП "КБУ" по решению Бердского городского суда Новосибирской области от 03.07.2024 по делу № 2а-1064/2024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лов</cp:lastModifiedBy>
  <cp:revision>51</cp:revision>
  <dcterms:created xsi:type="dcterms:W3CDTF">2023-05-28T01:41:39Z</dcterms:created>
  <dcterms:modified xsi:type="dcterms:W3CDTF">2025-06-09T09:27:52Z</dcterms:modified>
</cp:coreProperties>
</file>