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sldIdLst>
    <p:sldId id="256" r:id="rId2"/>
    <p:sldId id="313" r:id="rId3"/>
    <p:sldId id="289" r:id="rId4"/>
    <p:sldId id="300" r:id="rId5"/>
    <p:sldId id="290" r:id="rId6"/>
    <p:sldId id="322" r:id="rId7"/>
    <p:sldId id="308" r:id="rId8"/>
    <p:sldId id="309" r:id="rId9"/>
    <p:sldId id="293" r:id="rId10"/>
    <p:sldId id="323" r:id="rId11"/>
    <p:sldId id="310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CCFFCC"/>
    <a:srgbClr val="FFCCCC"/>
    <a:srgbClr val="24B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48255127673912"/>
          <c:y val="6.5764836337590629E-2"/>
          <c:w val="0.44400065060760663"/>
          <c:h val="0.9342351636624093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784257493046913E-2"/>
          <c:y val="0"/>
          <c:w val="0.727681622945849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 baseline="0"/>
                    </a:pPr>
                    <a:r>
                      <a:rPr lang="en-US" b="1" dirty="0" smtClean="0"/>
                      <a:t>2020</a:t>
                    </a:r>
                    <a:r>
                      <a:rPr lang="en-US" b="1" baseline="0" dirty="0" smtClean="0"/>
                      <a:t> </a:t>
                    </a:r>
                    <a:r>
                      <a:rPr lang="en-US" b="1" dirty="0" smtClean="0"/>
                      <a:t>1050</a:t>
                    </a:r>
                    <a:endParaRPr lang="en-US" b="1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361-4843-A66A-3274AD31AD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229331392557135"/>
                  <c:y val="-0.25017874353140312"/>
                </c:manualLayout>
              </c:layout>
              <c:tx>
                <c:rich>
                  <a:bodyPr/>
                  <a:lstStyle/>
                  <a:p>
                    <a:pPr>
                      <a:defRPr sz="2000" b="1" i="0" baseline="0"/>
                    </a:pPr>
                    <a:r>
                      <a:rPr lang="en-US" sz="2800" b="1" i="0" dirty="0" smtClean="0"/>
                      <a:t>2021 1 890</a:t>
                    </a:r>
                    <a:endParaRPr lang="en-US" sz="2800" b="1" i="0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61-4843-A66A-3274AD31AD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1050</c:v>
                </c:pt>
                <c:pt idx="1">
                  <c:v>1890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61-4843-A66A-3274AD31A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Статистика Входящих МВ-Запросов в ГИС </a:t>
            </a:r>
            <a:r>
              <a:rPr lang="ru-RU" dirty="0" smtClean="0"/>
              <a:t>«МАИС»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32661772074247E-2"/>
          <c:y val="0.19622493789858808"/>
          <c:w val="0.8849353972324393"/>
          <c:h val="0.790113398303617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 Входящих МВ-Запросов в ГИС "МАИС"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smtClean="0"/>
                      <a:t>2020</a:t>
                    </a:r>
                  </a:p>
                  <a:p>
                    <a:r>
                      <a:rPr lang="en-US" sz="2800" b="1" smtClean="0"/>
                      <a:t>108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66-48F7-8E70-BC9BBA89BC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709250512227212"/>
                  <c:y val="-0.16985884561980899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/>
                      <a:t>2021</a:t>
                    </a:r>
                  </a:p>
                  <a:p>
                    <a:r>
                      <a:rPr lang="en-US" sz="2800" b="1" dirty="0" smtClean="0"/>
                      <a:t>352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66-48F7-8E70-BC9BBA89BC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108</c:v>
                </c:pt>
                <c:pt idx="1">
                  <c:v>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66-48F7-8E70-BC9BBA89BC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0.24625</cdr:x>
      <cdr:y>0.37225</cdr:y>
    </cdr:from>
    <cdr:to>
      <cdr:x>0.33375</cdr:x>
      <cdr:y>0.46771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6568" y="1684784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0.1675</cdr:x>
      <cdr:y>0.30861</cdr:y>
    </cdr:from>
    <cdr:to>
      <cdr:x>0.43</cdr:x>
      <cdr:y>0.65863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8496" y="1396752"/>
          <a:ext cx="2160240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/>
            <a:t> </a:t>
          </a:r>
          <a:r>
            <a:rPr lang="ru-RU" sz="2000" b="1" dirty="0" smtClean="0"/>
            <a:t>                            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0.83889</cdr:x>
      <cdr:y>0</cdr:y>
    </cdr:from>
    <cdr:to>
      <cdr:x>1</cdr:x>
      <cdr:y>0.27937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882660" y="-2455656"/>
          <a:ext cx="1513876" cy="118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0.20144</cdr:x>
      <cdr:y>0.40291</cdr:y>
    </cdr:from>
    <cdr:to>
      <cdr:x>0.44484</cdr:x>
      <cdr:y>0.613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28192" y="2071439"/>
          <a:ext cx="2088232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0.47979</cdr:x>
      <cdr:y>0.40479</cdr:y>
    </cdr:from>
    <cdr:to>
      <cdr:x>0.657</cdr:x>
      <cdr:y>0.70862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508363" y="1719749"/>
          <a:ext cx="1665160" cy="1290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0.68469</cdr:x>
      <cdr:y>0.46154</cdr:y>
    </cdr:from>
    <cdr:to>
      <cdr:x>0.78698</cdr:x>
      <cdr:y>0.70574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20680" y="17281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CEE98-837B-465D-82C9-6E2F0D2A93C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D8A3A-7E29-4B33-9B68-991CBE82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7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D8A3A-7E29-4B33-9B68-991CBE820E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2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632848" cy="32849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предоставления муниципальных услуг в рамках реализации Федерального закона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27.07.2010 №210 «Об организации предоставления государственных и муниципальных услуг в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6992"/>
            <a:ext cx="4896544" cy="340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1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59" cy="63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7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34" y="296652"/>
            <a:ext cx="8363272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администрации города Бердска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предоставлению муниципальных услуг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939" y="1844824"/>
            <a:ext cx="8661862" cy="4854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533400" algn="just" hangingPunct="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450215" algn="l"/>
              </a:tabLst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Продолжение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 популяризации получения муниципальных услуг в электронном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виде</a:t>
            </a:r>
          </a:p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450215" algn="l"/>
              </a:tabLst>
            </a:pP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533400" algn="just" hangingPunct="0">
              <a:lnSpc>
                <a:spcPct val="115000"/>
              </a:lnSpc>
              <a:spcAft>
                <a:spcPts val="0"/>
              </a:spcAft>
              <a:buAutoNum type="arabicPeriod" startAt="2"/>
              <a:tabLst>
                <a:tab pos="0" algn="l"/>
              </a:tabLst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Предоставление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муниципальных услуг не позднее указанного в административном регламенте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срока</a:t>
            </a: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533400" algn="just" hangingPunct="0">
              <a:lnSpc>
                <a:spcPct val="115000"/>
              </a:lnSpc>
              <a:spcAft>
                <a:spcPts val="0"/>
              </a:spcAft>
              <a:buAutoNum type="arabicPeriod" startAt="3"/>
              <a:tabLst>
                <a:tab pos="450215" algn="l"/>
              </a:tabLst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100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%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внесение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заявлений, поступающих в рамках личного приема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ГИС МАИС</a:t>
            </a:r>
          </a:p>
          <a:p>
            <a:pPr lvl="0" indent="533400" algn="just" hangingPunct="0">
              <a:lnSpc>
                <a:spcPct val="115000"/>
              </a:lnSpc>
              <a:spcAft>
                <a:spcPts val="0"/>
              </a:spcAft>
              <a:buAutoNum type="arabicPeriod" startAt="3"/>
              <a:tabLst>
                <a:tab pos="450215" algn="l"/>
              </a:tabLst>
            </a:pP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	Внедрение цифровых административных регламентов (отказ от бумажных административных регламентов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771056"/>
            <a:ext cx="7668344" cy="116632"/>
          </a:xfrm>
          <a:prstGeom prst="rect">
            <a:avLst/>
          </a:prstGeom>
          <a:solidFill>
            <a:srgbClr val="24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46" y="0"/>
            <a:ext cx="560454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16632"/>
            <a:ext cx="9036498" cy="6708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совершенствованию организации предоставления муниципальных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542357"/>
            <a:ext cx="1296144" cy="71895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32212" y="1484784"/>
            <a:ext cx="678941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взаимодействие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ГАУ НСО «МФЦ» и администрацией города Бердска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2212" y="2132856"/>
            <a:ext cx="6779306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актуализированы электронные формы по муниципальным услугам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государственной информационной системе и размещены на Едином портале государственных и муниципальных услуг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62" y="0"/>
            <a:ext cx="735237" cy="6926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6771056"/>
            <a:ext cx="7668344" cy="116632"/>
          </a:xfrm>
          <a:prstGeom prst="rect">
            <a:avLst/>
          </a:prstGeom>
          <a:solidFill>
            <a:srgbClr val="24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36" y="2478931"/>
            <a:ext cx="1592402" cy="45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68927" y="3284985"/>
            <a:ext cx="6715982" cy="621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перечня предоставляемых муниципальных услуг на сайте города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49" y="3222659"/>
            <a:ext cx="1372264" cy="6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51520" y="692697"/>
            <a:ext cx="640871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Symbol" pitchFamily="18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5622" y="3906605"/>
            <a:ext cx="6742591" cy="8905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Центра обслуживания пользователей ЕПГУ для подтверждения личности и получения доступа к государственным и муниципальным услугам на ЕПГУ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5623" y="4797152"/>
            <a:ext cx="6729286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дополнительное компьютеризированное рабочее место для регистрации граждан на ЕПГУ в общественной приемной администрации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38" y="4665024"/>
            <a:ext cx="1520315" cy="85220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23527" y="5733256"/>
            <a:ext cx="6761381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осуществляется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Государственной автоматизированной системе «Управление» в части размещения сведений о предоставленных муниципальных услугах.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5841269"/>
            <a:ext cx="1476727" cy="5400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67" y="4043096"/>
            <a:ext cx="621928" cy="6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1951"/>
            <a:ext cx="7488832" cy="666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 (функций) города Бердска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 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                 в актуальной редакции</a:t>
            </a:r>
          </a:p>
          <a:p>
            <a:pPr marL="0" indent="0">
              <a:buNone/>
            </a:pPr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функций</a:t>
            </a:r>
          </a:p>
          <a:p>
            <a:pPr>
              <a:buFont typeface="Wingdings" panose="05000000000000000000" pitchFamily="2" charset="2"/>
              <a:buChar char="v"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62" y="0"/>
            <a:ext cx="735237" cy="692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1" y="4062391"/>
            <a:ext cx="2486602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6771056"/>
            <a:ext cx="7668344" cy="116632"/>
          </a:xfrm>
          <a:prstGeom prst="rect">
            <a:avLst/>
          </a:prstGeom>
          <a:solidFill>
            <a:srgbClr val="24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6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562333"/>
              </p:ext>
            </p:extLst>
          </p:nvPr>
        </p:nvGraphicFramePr>
        <p:xfrm>
          <a:off x="179512" y="836712"/>
          <a:ext cx="8784975" cy="589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43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 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2021 год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33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градостроительства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33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земельных отношений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26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 и молодежной политики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80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жилищно-коммунального хозяйства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84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природными ресурсами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545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управлению муниципальным имуществом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545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промышленности, торговли и развития предпринимательства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4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жилищным вопросам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433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предоставленных услуг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23103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предоставленных муниципальных услуг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24" y="0"/>
            <a:ext cx="676976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46348"/>
            <a:ext cx="7632848" cy="15704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450510"/>
              </p:ext>
            </p:extLst>
          </p:nvPr>
        </p:nvGraphicFramePr>
        <p:xfrm>
          <a:off x="-1836712" y="2780928"/>
          <a:ext cx="6624736" cy="392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774" y="6153118"/>
            <a:ext cx="411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составил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707854" y="3725724"/>
            <a:ext cx="1513876" cy="521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460949" y="1102432"/>
            <a:ext cx="1513876" cy="5934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6771056"/>
            <a:ext cx="7668344" cy="116632"/>
          </a:xfrm>
          <a:prstGeom prst="rect">
            <a:avLst/>
          </a:prstGeom>
          <a:solidFill>
            <a:srgbClr val="24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02" y="0"/>
            <a:ext cx="888098" cy="90872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51624730"/>
              </p:ext>
            </p:extLst>
          </p:nvPr>
        </p:nvGraphicFramePr>
        <p:xfrm>
          <a:off x="323528" y="3083514"/>
          <a:ext cx="4248472" cy="302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8414" y="2518901"/>
            <a:ext cx="360952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6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Входящих запросов </a:t>
            </a:r>
            <a:r>
              <a:rPr lang="ru-RU" sz="216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ГИС «МАИС»</a:t>
            </a:r>
            <a:endParaRPr lang="ru-RU" sz="216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124162273"/>
              </p:ext>
            </p:extLst>
          </p:nvPr>
        </p:nvGraphicFramePr>
        <p:xfrm>
          <a:off x="4275000" y="2518901"/>
          <a:ext cx="4578906" cy="386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6" t="19583" r="38133" b="66806"/>
          <a:stretch/>
        </p:blipFill>
        <p:spPr bwMode="auto">
          <a:xfrm>
            <a:off x="1763688" y="267543"/>
            <a:ext cx="6048672" cy="14352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" name="TextBox 14"/>
          <p:cNvSpPr txBox="1"/>
          <p:nvPr/>
        </p:nvSpPr>
        <p:spPr>
          <a:xfrm>
            <a:off x="5198084" y="6183896"/>
            <a:ext cx="369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составил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226%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100244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и доступности предоставления государственных и муниципальных услуг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2021 года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16213" y="2540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791435"/>
              </p:ext>
            </p:extLst>
          </p:nvPr>
        </p:nvGraphicFramePr>
        <p:xfrm>
          <a:off x="179512" y="1772816"/>
          <a:ext cx="8786687" cy="4833034"/>
        </p:xfrm>
        <a:graphic>
          <a:graphicData uri="http://schemas.openxmlformats.org/drawingml/2006/table">
            <a:tbl>
              <a:tblPr firstRow="1" firstCol="1" bandRow="1"/>
              <a:tblGrid>
                <a:gridCol w="697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2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31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4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14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43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292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1436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1761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ru-RU" sz="11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РЕЙТИНГЕ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335" marR="42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МУНИЦИПАЛЬНОЕ    ОБРАЗОВАНИЕ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335" marR="42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УДОБСТВО</a:t>
                      </a:r>
                      <a:r>
                        <a:rPr lang="ru-RU" sz="11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ГРАФИКА   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ТЕРРИТОРИАЛЬНАЯ ДОСТУПНОСТЬ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ИНФОРМАЦИОННАЯ ДОСТУПНОСТЬ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ИНТЕГРАЛЬНАЯ ОЦЕНКА УРОВНЯ ДОСТУПНОСТИ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ВЕЖЛИВОСТЬ СОТРУДНИКОВ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КОМФОРТНОСТЬ</a:t>
                      </a:r>
                      <a:r>
                        <a:rPr lang="ru-RU" sz="1100" b="1" baseline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УСЛОВИЙ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СОБЛЮДЕНИЕ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СРОКОВ УСЛУГИ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ИНТЕГРАЛЬНАЯ ОЦЕНКА УРОВНЯ КАЧЕСТВА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СРЕДНЕЕ</a:t>
                      </a:r>
                      <a:r>
                        <a:rPr lang="ru-RU" sz="11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ВРЕМЯ ПРИ ПОДАЧЕ ДОК-ОВ, 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СРЕДНЕЕ ВРЕМЯ</a:t>
                      </a:r>
                      <a:r>
                        <a:rPr lang="ru-RU" sz="11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ПРИ ПОЛУЧЕНИИ РЕЗУЛЬТАТА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Усть-Таркский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Татарский район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Кыштовский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Искитим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Бердск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9,63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Новосибирск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13,60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Кольцово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13,07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18,53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Обь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86,7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16,63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35" marR="42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1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919" y="332656"/>
            <a:ext cx="8553593" cy="15121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граждан </a:t>
            </a:r>
          </a:p>
          <a:p>
            <a:pPr marL="0" indent="0" algn="ctr">
              <a:buNone/>
            </a:pPr>
            <a:r>
              <a:rPr lang="ru-RU" sz="4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использующих </a:t>
            </a:r>
            <a:r>
              <a:rPr lang="ru-RU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получения государственных и муниципальных услуг в электронной форме </a:t>
            </a:r>
            <a:r>
              <a:rPr lang="ru-RU" sz="4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21,5%</a:t>
            </a:r>
          </a:p>
          <a:p>
            <a:pPr marL="0" indent="0">
              <a:buNone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8313"/>
            <a:ext cx="7543049" cy="537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6771056"/>
            <a:ext cx="7668344" cy="116632"/>
          </a:xfrm>
          <a:prstGeom prst="rect">
            <a:avLst/>
          </a:prstGeom>
          <a:solidFill>
            <a:srgbClr val="24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24" y="0"/>
            <a:ext cx="676976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2" y="-33260"/>
            <a:ext cx="4294659" cy="225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824" y="1772817"/>
            <a:ext cx="7715200" cy="17281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увеличению получения муниципальных услуг                    в электронной форме на 2024 год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55678"/>
            <a:ext cx="3340739" cy="2902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24" y="0"/>
            <a:ext cx="676976" cy="692696"/>
          </a:xfrm>
          <a:prstGeom prst="rect">
            <a:avLst/>
          </a:prstGeom>
        </p:spPr>
      </p:pic>
      <p:pic>
        <p:nvPicPr>
          <p:cNvPr id="2054" name="Picture 6" descr="Картинки по запросу &quot;план иконк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4594"/>
            <a:ext cx="345638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05" y="320928"/>
            <a:ext cx="2781901" cy="32708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4" name="Picture 2" descr="Картинки по запросу &quot;стенд иконка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5" b="8503"/>
          <a:stretch/>
        </p:blipFill>
        <p:spPr bwMode="auto">
          <a:xfrm>
            <a:off x="179512" y="3136219"/>
            <a:ext cx="14900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6152" y="321875"/>
            <a:ext cx="5477036" cy="274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5963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информирование граждан: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на официальных сайтах в сети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помещениях органов местного самоуправления, подведомственных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80468" y="3391429"/>
            <a:ext cx="5904655" cy="33123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при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приеме или ином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через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встречи на предприятия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также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образовательные программы для обучающихся общеобразовательных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просветительские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лиц среднего и старшего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24" y="0"/>
            <a:ext cx="676976" cy="692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6771056"/>
            <a:ext cx="7668344" cy="116632"/>
          </a:xfrm>
          <a:prstGeom prst="rect">
            <a:avLst/>
          </a:prstGeom>
          <a:solidFill>
            <a:srgbClr val="24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6084"/>
            <a:ext cx="21701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2753</TotalTime>
  <Words>529</Words>
  <Application>Microsoft Office PowerPoint</Application>
  <PresentationFormat>Экран (4:3)</PresentationFormat>
  <Paragraphs>204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Candara</vt:lpstr>
      <vt:lpstr>Symbol</vt:lpstr>
      <vt:lpstr>Times New Roman</vt:lpstr>
      <vt:lpstr>Wingdings</vt:lpstr>
      <vt:lpstr>Волна</vt:lpstr>
      <vt:lpstr>Об итогах предоставления муниципальных услуг в рамках реализации Федерального закона  от 27.07.2010 №210 «Об организации предоставления государственных и муниципальных услуг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качества и доступности предоставления государственных и муниципальных услуг                                     в Новосибирской области  по итогам 2021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предоставления муниципальных услуг в рамках реализации Федерального закона ль 27.07.2010 №210 «Об организации предоставления государственных и муниципальных услуг в 2019 году</dc:title>
  <dc:creator>Бузина Марина Сергеевна</dc:creator>
  <cp:lastModifiedBy>Виктория Игоревна Шлюндт</cp:lastModifiedBy>
  <cp:revision>218</cp:revision>
  <cp:lastPrinted>2022-02-25T01:09:38Z</cp:lastPrinted>
  <dcterms:created xsi:type="dcterms:W3CDTF">2020-01-31T03:30:00Z</dcterms:created>
  <dcterms:modified xsi:type="dcterms:W3CDTF">2022-03-21T06:35:53Z</dcterms:modified>
</cp:coreProperties>
</file>