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handoutMasterIdLst>
    <p:handoutMasterId r:id="rId7"/>
  </p:handoutMasterIdLst>
  <p:sldIdLst>
    <p:sldId id="367" r:id="rId2"/>
    <p:sldId id="360" r:id="rId3"/>
    <p:sldId id="365" r:id="rId4"/>
    <p:sldId id="366" r:id="rId5"/>
  </p:sldIdLst>
  <p:sldSz cx="9144000" cy="5143500" type="screen16x9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AEB"/>
    <a:srgbClr val="996633"/>
    <a:srgbClr val="B8885B"/>
    <a:srgbClr val="4B752F"/>
    <a:srgbClr val="CC9900"/>
    <a:srgbClr val="43682A"/>
    <a:srgbClr val="5A8C38"/>
    <a:srgbClr val="4E5F45"/>
    <a:srgbClr val="CC6600"/>
    <a:srgbClr val="E27D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17" autoAdjust="0"/>
    <p:restoredTop sz="96403" autoAdjust="0"/>
  </p:normalViewPr>
  <p:slideViewPr>
    <p:cSldViewPr>
      <p:cViewPr>
        <p:scale>
          <a:sx n="118" d="100"/>
          <a:sy n="118" d="100"/>
        </p:scale>
        <p:origin x="-288" y="24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301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7" y="0"/>
            <a:ext cx="2945659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6A191-9F19-4725-9A60-A29E6E5736D8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9754"/>
            <a:ext cx="2945659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7" y="9429754"/>
            <a:ext cx="2945659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C0DEF-82AE-40DA-859B-2EBB3DABB7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4702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7" y="2"/>
            <a:ext cx="2945659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4DDA41-4F4D-4A19-9D3F-59E955C66D6E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4881"/>
            <a:ext cx="5438140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163"/>
            <a:ext cx="2945659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7" y="9428163"/>
            <a:ext cx="2945659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1C99A7-B5C9-44A0-AA3E-49D22828EC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5567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93BFA6-A871-4C98-B5C4-A419939C56D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2755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EEC9-FDC7-4A9A-832C-CC4A9E580C5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86236-1AF8-4DF4-882A-BEB9B4072E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792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EEC9-FDC7-4A9A-832C-CC4A9E580C5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86236-1AF8-4DF4-882A-BEB9B4072E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879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EEC9-FDC7-4A9A-832C-CC4A9E580C5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86236-1AF8-4DF4-882A-BEB9B4072E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967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EEC9-FDC7-4A9A-832C-CC4A9E580C5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86236-1AF8-4DF4-882A-BEB9B4072E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051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EEC9-FDC7-4A9A-832C-CC4A9E580C5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86236-1AF8-4DF4-882A-BEB9B4072E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983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EEC9-FDC7-4A9A-832C-CC4A9E580C5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86236-1AF8-4DF4-882A-BEB9B4072E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903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EEC9-FDC7-4A9A-832C-CC4A9E580C5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86236-1AF8-4DF4-882A-BEB9B4072E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817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EEC9-FDC7-4A9A-832C-CC4A9E580C5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86236-1AF8-4DF4-882A-BEB9B4072E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521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EEC9-FDC7-4A9A-832C-CC4A9E580C5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86236-1AF8-4DF4-882A-BEB9B4072E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525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EEC9-FDC7-4A9A-832C-CC4A9E580C5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86236-1AF8-4DF4-882A-BEB9B4072E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336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9EEC9-FDC7-4A9A-832C-CC4A9E580C5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86236-1AF8-4DF4-882A-BEB9B4072E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860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9EEC9-FDC7-4A9A-832C-CC4A9E580C5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86236-1AF8-4DF4-882A-BEB9B4072E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23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944833" y="-42208"/>
            <a:ext cx="5404483" cy="518061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136"/>
          <a:stretch/>
        </p:blipFill>
        <p:spPr>
          <a:xfrm>
            <a:off x="349861" y="267494"/>
            <a:ext cx="2655966" cy="237626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 bwMode="auto">
          <a:xfrm>
            <a:off x="1547664" y="2139702"/>
            <a:ext cx="6548348" cy="1264216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/>
                <a:ea typeface="ＭＳ Ｐゴシック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/>
                <a:ea typeface="ＭＳ Ｐゴシック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/>
                <a:ea typeface="ＭＳ Ｐゴシック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/>
                <a:ea typeface="ＭＳ Ｐゴシック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/>
                <a:ea typeface="ＭＳ Ｐゴシック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  <a:ea typeface="ＭＳ Ｐゴシック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  <a:ea typeface="ＭＳ Ｐゴシック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  <a:ea typeface="ＭＳ Ｐゴシック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  <a:ea typeface="ＭＳ Ｐゴシック"/>
              </a:defRPr>
            </a:lvl9pPr>
          </a:lstStyle>
          <a:p>
            <a:pPr algn="ctr" defTabSz="685783">
              <a:defRPr/>
            </a:pPr>
            <a:r>
              <a:rPr lang="ru-RU" sz="2400" b="1" dirty="0" smtClean="0">
                <a:solidFill>
                  <a:srgbClr val="624139"/>
                </a:solidFill>
                <a:latin typeface="Times New Roman"/>
                <a:ea typeface="Tahoma"/>
                <a:cs typeface="Times New Roman"/>
              </a:rPr>
              <a:t>МИНИСТЕРСТВО ЭКОНОМИЧЕСКОГО РАЗВИТИЯ НОВОСИБИРСКОЙ ОБЛАСТИ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3228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rcRect t="1195" b="3872"/>
          <a:stretch/>
        </p:blipFill>
        <p:spPr bwMode="auto">
          <a:xfrm>
            <a:off x="1" y="-1"/>
            <a:ext cx="1145471" cy="5143501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defTabSz="685783">
              <a:defRPr/>
            </a:pPr>
            <a:fld id="{E7DA7904-2A63-4EC8-A825-1902D7142A4C}" type="slidenum">
              <a:rPr lang="ru-RU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783">
                <a:defRPr/>
              </a:pPr>
              <a:t>2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14" name="TextBox 16"/>
          <p:cNvSpPr txBox="1">
            <a:spLocks noChangeArrowheads="1"/>
          </p:cNvSpPr>
          <p:nvPr/>
        </p:nvSpPr>
        <p:spPr bwMode="auto">
          <a:xfrm>
            <a:off x="1479352" y="1306613"/>
            <a:ext cx="2804616" cy="13849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685800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Calibri"/>
              </a:defRPr>
            </a:lvl1pPr>
            <a:lvl2pPr marL="557213" indent="-214313" defTabSz="685800">
              <a:spcBef>
                <a:spcPts val="0"/>
              </a:spcBef>
              <a:buFont typeface="Arial"/>
              <a:buChar char="–"/>
              <a:defRPr sz="2100">
                <a:solidFill>
                  <a:schemeClr val="tx1"/>
                </a:solidFill>
                <a:latin typeface="Calibri"/>
              </a:defRPr>
            </a:lvl2pPr>
            <a:lvl3pPr marL="857250" indent="-171450" defTabSz="685800">
              <a:spcBef>
                <a:spcPts val="0"/>
              </a:spcBef>
              <a:buFont typeface="Arial"/>
              <a:buChar char="•"/>
              <a:defRPr>
                <a:solidFill>
                  <a:schemeClr val="tx1"/>
                </a:solidFill>
                <a:latin typeface="Calibri"/>
              </a:defRPr>
            </a:lvl3pPr>
            <a:lvl4pPr marL="1200150" indent="-171450" defTabSz="685800">
              <a:spcBef>
                <a:spcPts val="0"/>
              </a:spcBef>
              <a:buFont typeface="Arial"/>
              <a:buChar char="–"/>
              <a:defRPr sz="1500">
                <a:solidFill>
                  <a:schemeClr val="tx1"/>
                </a:solidFill>
                <a:latin typeface="Calibri"/>
              </a:defRPr>
            </a:lvl4pPr>
            <a:lvl5pPr marL="1543050" indent="-171450" defTabSz="685800">
              <a:spcBef>
                <a:spcPts val="0"/>
              </a:spcBef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5pPr>
            <a:lvl6pPr marL="20002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6pPr>
            <a:lvl7pPr marL="24574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7pPr>
            <a:lvl8pPr marL="29146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8pPr>
            <a:lvl9pPr marL="33718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9pPr>
          </a:lstStyle>
          <a:p>
            <a:pPr defTabSz="514337">
              <a:lnSpc>
                <a:spcPct val="150000"/>
              </a:lnSpc>
              <a:spcBef>
                <a:spcPts val="400"/>
              </a:spcBef>
              <a:buNone/>
              <a:defRPr/>
            </a:pPr>
            <a:r>
              <a:rPr lang="ru-RU" sz="1400" b="1" dirty="0">
                <a:solidFill>
                  <a:srgbClr val="946A38"/>
                </a:solidFill>
                <a:latin typeface="Times New Roman"/>
                <a:ea typeface="Cambria"/>
                <a:cs typeface="Times New Roman"/>
              </a:rPr>
              <a:t>ОБЪЕМ ГОСПОДДЕРЖКИ</a:t>
            </a:r>
          </a:p>
          <a:p>
            <a:pPr defTabSz="514337">
              <a:lnSpc>
                <a:spcPct val="150000"/>
              </a:lnSpc>
              <a:buNone/>
              <a:defRPr/>
            </a:pPr>
            <a:r>
              <a:rPr lang="ru-RU" sz="2800" b="1" dirty="0">
                <a:solidFill>
                  <a:srgbClr val="946A38"/>
                </a:solidFill>
                <a:latin typeface="Times New Roman"/>
                <a:ea typeface="Cambria"/>
                <a:cs typeface="Times New Roman"/>
              </a:rPr>
              <a:t>ДО 25% </a:t>
            </a:r>
            <a:r>
              <a:rPr lang="ru-RU" sz="1400" b="1" dirty="0">
                <a:solidFill>
                  <a:srgbClr val="946A38"/>
                </a:solidFill>
                <a:latin typeface="Times New Roman"/>
                <a:ea typeface="Cambria"/>
                <a:cs typeface="Times New Roman"/>
              </a:rPr>
              <a:t>ИНВЕСТИЦИОННЫХ ЗАТРАТ</a:t>
            </a:r>
            <a:endParaRPr lang="ru-RU" sz="1400" dirty="0">
              <a:solidFill>
                <a:srgbClr val="946A38"/>
              </a:solidFill>
              <a:latin typeface="Times New Roman"/>
              <a:ea typeface="Cambria"/>
              <a:cs typeface="Times New Roman"/>
            </a:endParaRPr>
          </a:p>
        </p:txBody>
      </p:sp>
      <p:sp>
        <p:nvSpPr>
          <p:cNvPr id="15" name="TextBox 16"/>
          <p:cNvSpPr txBox="1">
            <a:spLocks noChangeArrowheads="1"/>
          </p:cNvSpPr>
          <p:nvPr/>
        </p:nvSpPr>
        <p:spPr bwMode="auto">
          <a:xfrm>
            <a:off x="2836737" y="3116533"/>
            <a:ext cx="3888432" cy="13029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685800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Calibri"/>
              </a:defRPr>
            </a:lvl1pPr>
            <a:lvl2pPr marL="557213" indent="-214313" defTabSz="685800">
              <a:spcBef>
                <a:spcPts val="0"/>
              </a:spcBef>
              <a:buFont typeface="Arial"/>
              <a:buChar char="–"/>
              <a:defRPr sz="2100">
                <a:solidFill>
                  <a:schemeClr val="tx1"/>
                </a:solidFill>
                <a:latin typeface="Calibri"/>
              </a:defRPr>
            </a:lvl2pPr>
            <a:lvl3pPr marL="857250" indent="-171450" defTabSz="685800">
              <a:spcBef>
                <a:spcPts val="0"/>
              </a:spcBef>
              <a:buFont typeface="Arial"/>
              <a:buChar char="•"/>
              <a:defRPr>
                <a:solidFill>
                  <a:schemeClr val="tx1"/>
                </a:solidFill>
                <a:latin typeface="Calibri"/>
              </a:defRPr>
            </a:lvl3pPr>
            <a:lvl4pPr marL="1200150" indent="-171450" defTabSz="685800">
              <a:spcBef>
                <a:spcPts val="0"/>
              </a:spcBef>
              <a:buFont typeface="Arial"/>
              <a:buChar char="–"/>
              <a:defRPr sz="1500">
                <a:solidFill>
                  <a:schemeClr val="tx1"/>
                </a:solidFill>
                <a:latin typeface="Calibri"/>
              </a:defRPr>
            </a:lvl4pPr>
            <a:lvl5pPr marL="1543050" indent="-171450" defTabSz="685800">
              <a:spcBef>
                <a:spcPts val="0"/>
              </a:spcBef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5pPr>
            <a:lvl6pPr marL="20002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6pPr>
            <a:lvl7pPr marL="24574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7pPr>
            <a:lvl8pPr marL="29146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8pPr>
            <a:lvl9pPr marL="33718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9pPr>
          </a:lstStyle>
          <a:p>
            <a:pPr algn="ctr" defTabSz="514337">
              <a:spcBef>
                <a:spcPts val="400"/>
              </a:spcBef>
              <a:buNone/>
              <a:defRPr/>
            </a:pPr>
            <a:r>
              <a:rPr lang="ru-RU" b="1" dirty="0">
                <a:solidFill>
                  <a:srgbClr val="946A38"/>
                </a:solidFill>
                <a:latin typeface="Times New Roman"/>
                <a:ea typeface="Cambria"/>
                <a:cs typeface="Times New Roman"/>
              </a:rPr>
              <a:t>Налоговые льготы</a:t>
            </a:r>
            <a:endParaRPr dirty="0"/>
          </a:p>
          <a:p>
            <a:pPr algn="ctr" defTabSz="514337">
              <a:spcBef>
                <a:spcPts val="400"/>
              </a:spcBef>
              <a:buNone/>
              <a:defRPr/>
            </a:pPr>
            <a:r>
              <a:rPr lang="ru-RU" b="1" dirty="0">
                <a:solidFill>
                  <a:srgbClr val="946A38"/>
                </a:solidFill>
                <a:latin typeface="Times New Roman"/>
                <a:ea typeface="Cambria"/>
                <a:cs typeface="Times New Roman"/>
              </a:rPr>
              <a:t>Субсидии</a:t>
            </a:r>
            <a:endParaRPr dirty="0"/>
          </a:p>
          <a:p>
            <a:pPr algn="ctr" defTabSz="514337">
              <a:spcBef>
                <a:spcPts val="400"/>
              </a:spcBef>
              <a:buNone/>
              <a:defRPr/>
            </a:pPr>
            <a:r>
              <a:rPr lang="ru-RU" b="1" dirty="0">
                <a:solidFill>
                  <a:srgbClr val="946A38"/>
                </a:solidFill>
                <a:latin typeface="Times New Roman"/>
                <a:ea typeface="Cambria"/>
                <a:cs typeface="Times New Roman"/>
              </a:rPr>
              <a:t>СЗПК, </a:t>
            </a:r>
            <a:r>
              <a:rPr lang="ru-RU" b="1" dirty="0" smtClean="0">
                <a:solidFill>
                  <a:srgbClr val="946A38"/>
                </a:solidFill>
                <a:latin typeface="Times New Roman"/>
                <a:ea typeface="Cambria"/>
                <a:cs typeface="Times New Roman"/>
              </a:rPr>
              <a:t>ИНВ, РИП, СПИК</a:t>
            </a:r>
            <a:endParaRPr lang="ru-RU" b="1" dirty="0">
              <a:solidFill>
                <a:srgbClr val="946A38"/>
              </a:solidFill>
              <a:latin typeface="Times New Roman"/>
              <a:ea typeface="Cambria"/>
              <a:cs typeface="Times New Roman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7556506" y="32100"/>
            <a:ext cx="1469096" cy="530200"/>
          </a:xfrm>
          <a:prstGeom prst="rect">
            <a:avLst/>
          </a:prstGeom>
        </p:spPr>
      </p:pic>
      <p:cxnSp>
        <p:nvCxnSpPr>
          <p:cNvPr id="18" name="Прямая соединительная линия 17"/>
          <p:cNvCxnSpPr>
            <a:cxnSpLocks/>
          </p:cNvCxnSpPr>
          <p:nvPr/>
        </p:nvCxnSpPr>
        <p:spPr bwMode="auto">
          <a:xfrm flipV="1">
            <a:off x="1217739" y="556264"/>
            <a:ext cx="7943608" cy="15915"/>
          </a:xfrm>
          <a:prstGeom prst="line">
            <a:avLst/>
          </a:prstGeom>
          <a:noFill/>
          <a:ln w="6350" cap="flat" cmpd="sng" algn="ctr">
            <a:solidFill>
              <a:srgbClr val="C3986D"/>
            </a:solidFill>
            <a:prstDash val="solid"/>
            <a:miter lim="800000"/>
          </a:ln>
          <a:effectLst/>
        </p:spPr>
      </p:cxnSp>
      <p:sp>
        <p:nvSpPr>
          <p:cNvPr id="19" name="Прямоугольник 18"/>
          <p:cNvSpPr/>
          <p:nvPr/>
        </p:nvSpPr>
        <p:spPr bwMode="auto">
          <a:xfrm>
            <a:off x="1915369" y="49512"/>
            <a:ext cx="6548348" cy="540709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/>
                <a:ea typeface="ＭＳ Ｐゴシック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/>
                <a:ea typeface="ＭＳ Ｐゴシック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/>
                <a:ea typeface="ＭＳ Ｐゴシック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/>
                <a:ea typeface="ＭＳ Ｐゴシック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/>
                <a:ea typeface="ＭＳ Ｐゴシック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  <a:ea typeface="ＭＳ Ｐゴシック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  <a:ea typeface="ＭＳ Ｐゴシック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  <a:ea typeface="ＭＳ Ｐゴシック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  <a:ea typeface="ＭＳ Ｐゴシック"/>
              </a:defRPr>
            </a:lvl9pPr>
          </a:lstStyle>
          <a:p>
            <a:pPr defTabSz="685783">
              <a:defRPr/>
            </a:pPr>
            <a:r>
              <a:rPr lang="ru-RU" sz="1650" b="1" dirty="0">
                <a:solidFill>
                  <a:srgbClr val="624139"/>
                </a:solidFill>
                <a:latin typeface="Times New Roman"/>
                <a:ea typeface="Tahoma"/>
                <a:cs typeface="Times New Roman"/>
              </a:rPr>
              <a:t>ГОСУДАРСТВЕННАЯ ПОДДЕРЖКА ИНВЕСТОРОВ</a:t>
            </a:r>
            <a:endParaRPr sz="1350" dirty="0"/>
          </a:p>
        </p:txBody>
      </p:sp>
      <p:sp>
        <p:nvSpPr>
          <p:cNvPr id="20" name="TextBox 16"/>
          <p:cNvSpPr txBox="1">
            <a:spLocks noChangeArrowheads="1"/>
          </p:cNvSpPr>
          <p:nvPr/>
        </p:nvSpPr>
        <p:spPr bwMode="auto">
          <a:xfrm>
            <a:off x="5189543" y="1306613"/>
            <a:ext cx="3112243" cy="148758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685800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Calibri"/>
              </a:defRPr>
            </a:lvl1pPr>
            <a:lvl2pPr marL="557213" indent="-214313" defTabSz="685800">
              <a:spcBef>
                <a:spcPts val="0"/>
              </a:spcBef>
              <a:buFont typeface="Arial"/>
              <a:buChar char="–"/>
              <a:defRPr sz="2100">
                <a:solidFill>
                  <a:schemeClr val="tx1"/>
                </a:solidFill>
                <a:latin typeface="Calibri"/>
              </a:defRPr>
            </a:lvl2pPr>
            <a:lvl3pPr marL="857250" indent="-171450" defTabSz="685800">
              <a:spcBef>
                <a:spcPts val="0"/>
              </a:spcBef>
              <a:buFont typeface="Arial"/>
              <a:buChar char="•"/>
              <a:defRPr>
                <a:solidFill>
                  <a:schemeClr val="tx1"/>
                </a:solidFill>
                <a:latin typeface="Calibri"/>
              </a:defRPr>
            </a:lvl3pPr>
            <a:lvl4pPr marL="1200150" indent="-171450" defTabSz="685800">
              <a:spcBef>
                <a:spcPts val="0"/>
              </a:spcBef>
              <a:buFont typeface="Arial"/>
              <a:buChar char="–"/>
              <a:defRPr sz="1500">
                <a:solidFill>
                  <a:schemeClr val="tx1"/>
                </a:solidFill>
                <a:latin typeface="Calibri"/>
              </a:defRPr>
            </a:lvl4pPr>
            <a:lvl5pPr marL="1543050" indent="-171450" defTabSz="685800">
              <a:spcBef>
                <a:spcPts val="0"/>
              </a:spcBef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5pPr>
            <a:lvl6pPr marL="20002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6pPr>
            <a:lvl7pPr marL="24574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7pPr>
            <a:lvl8pPr marL="29146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8pPr>
            <a:lvl9pPr marL="33718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9pPr>
          </a:lstStyle>
          <a:p>
            <a:pPr defTabSz="514337">
              <a:lnSpc>
                <a:spcPct val="150000"/>
              </a:lnSpc>
              <a:spcBef>
                <a:spcPts val="400"/>
              </a:spcBef>
              <a:buNone/>
              <a:defRPr/>
            </a:pPr>
            <a:r>
              <a:rPr lang="ru-RU" sz="1400" b="1" dirty="0">
                <a:solidFill>
                  <a:srgbClr val="946A38"/>
                </a:solidFill>
                <a:latin typeface="Times New Roman"/>
                <a:ea typeface="Cambria"/>
                <a:cs typeface="Times New Roman"/>
              </a:rPr>
              <a:t>ПЕРИОД ГОСПОДДЕРЖКИ </a:t>
            </a:r>
          </a:p>
          <a:p>
            <a:pPr defTabSz="514337">
              <a:lnSpc>
                <a:spcPct val="150000"/>
              </a:lnSpc>
              <a:spcBef>
                <a:spcPts val="400"/>
              </a:spcBef>
              <a:buNone/>
              <a:defRPr/>
            </a:pPr>
            <a:r>
              <a:rPr lang="ru-RU" sz="2800" b="1" dirty="0">
                <a:solidFill>
                  <a:srgbClr val="946A38"/>
                </a:solidFill>
                <a:latin typeface="Times New Roman"/>
                <a:ea typeface="Cambria"/>
                <a:cs typeface="Times New Roman"/>
              </a:rPr>
              <a:t>ДО 7 ЛЕТ</a:t>
            </a:r>
            <a:endParaRPr sz="2000" dirty="0"/>
          </a:p>
          <a:p>
            <a:pPr defTabSz="514337">
              <a:lnSpc>
                <a:spcPct val="150000"/>
              </a:lnSpc>
              <a:spcBef>
                <a:spcPts val="400"/>
              </a:spcBef>
              <a:buNone/>
              <a:defRPr/>
            </a:pPr>
            <a:r>
              <a:rPr lang="ru-RU" sz="1400" b="1" dirty="0">
                <a:solidFill>
                  <a:srgbClr val="946A38"/>
                </a:solidFill>
                <a:latin typeface="Times New Roman"/>
                <a:ea typeface="Cambria"/>
                <a:cs typeface="Times New Roman"/>
              </a:rPr>
              <a:t>НА ПЕРИОД ОКУПАЕМОСТИ </a:t>
            </a:r>
            <a:endParaRPr lang="ru-RU" sz="1400" dirty="0">
              <a:solidFill>
                <a:srgbClr val="946A38"/>
              </a:solidFill>
              <a:latin typeface="Times New Roman"/>
              <a:ea typeface="Cambria"/>
              <a:cs typeface="Times New Roman"/>
            </a:endParaRPr>
          </a:p>
        </p:txBody>
      </p:sp>
      <p:cxnSp>
        <p:nvCxnSpPr>
          <p:cNvPr id="25" name="Прямая соединительная линия 24"/>
          <p:cNvCxnSpPr>
            <a:cxnSpLocks/>
          </p:cNvCxnSpPr>
          <p:nvPr/>
        </p:nvCxnSpPr>
        <p:spPr bwMode="auto">
          <a:xfrm>
            <a:off x="453403" y="4741788"/>
            <a:ext cx="8655101" cy="10405"/>
          </a:xfrm>
          <a:prstGeom prst="line">
            <a:avLst/>
          </a:prstGeom>
          <a:noFill/>
          <a:ln w="6350" cap="flat" cmpd="sng" algn="ctr">
            <a:solidFill>
              <a:srgbClr val="C3986D"/>
            </a:solidFill>
            <a:prstDash val="solid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3766172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8" name="Рисунок 27"/>
          <p:cNvPicPr>
            <a:picLocks noChangeAspect="1"/>
          </p:cNvPicPr>
          <p:nvPr/>
        </p:nvPicPr>
        <p:blipFill>
          <a:blip r:embed="rId2"/>
          <a:srcRect t="1195" b="3872"/>
          <a:stretch/>
        </p:blipFill>
        <p:spPr bwMode="auto">
          <a:xfrm>
            <a:off x="1" y="-1"/>
            <a:ext cx="1145471" cy="5143501"/>
          </a:xfrm>
          <a:prstGeom prst="rect">
            <a:avLst/>
          </a:prstGeom>
        </p:spPr>
      </p:pic>
      <p:sp>
        <p:nvSpPr>
          <p:cNvPr id="32" name="TextBox 16"/>
          <p:cNvSpPr txBox="1">
            <a:spLocks noChangeArrowheads="1"/>
          </p:cNvSpPr>
          <p:nvPr/>
        </p:nvSpPr>
        <p:spPr bwMode="auto">
          <a:xfrm>
            <a:off x="383626" y="2576928"/>
            <a:ext cx="1805408" cy="61555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685800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Calibri"/>
              </a:defRPr>
            </a:lvl1pPr>
            <a:lvl2pPr marL="557213" indent="-214313" defTabSz="685800">
              <a:spcBef>
                <a:spcPts val="0"/>
              </a:spcBef>
              <a:buFont typeface="Arial"/>
              <a:buChar char="–"/>
              <a:defRPr sz="2100">
                <a:solidFill>
                  <a:schemeClr val="tx1"/>
                </a:solidFill>
                <a:latin typeface="Calibri"/>
              </a:defRPr>
            </a:lvl2pPr>
            <a:lvl3pPr marL="857250" indent="-171450" defTabSz="685800">
              <a:spcBef>
                <a:spcPts val="0"/>
              </a:spcBef>
              <a:buFont typeface="Arial"/>
              <a:buChar char="•"/>
              <a:defRPr>
                <a:solidFill>
                  <a:schemeClr val="tx1"/>
                </a:solidFill>
                <a:latin typeface="Calibri"/>
              </a:defRPr>
            </a:lvl3pPr>
            <a:lvl4pPr marL="1200150" indent="-171450" defTabSz="685800">
              <a:spcBef>
                <a:spcPts val="0"/>
              </a:spcBef>
              <a:buFont typeface="Arial"/>
              <a:buChar char="–"/>
              <a:defRPr sz="1500">
                <a:solidFill>
                  <a:schemeClr val="tx1"/>
                </a:solidFill>
                <a:latin typeface="Calibri"/>
              </a:defRPr>
            </a:lvl4pPr>
            <a:lvl5pPr marL="1543050" indent="-171450" defTabSz="685800">
              <a:spcBef>
                <a:spcPts val="0"/>
              </a:spcBef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5pPr>
            <a:lvl6pPr marL="20002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6pPr>
            <a:lvl7pPr marL="24574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7pPr>
            <a:lvl8pPr marL="29146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8pPr>
            <a:lvl9pPr marL="33718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9pPr>
          </a:lstStyle>
          <a:p>
            <a:pPr defTabSz="514350">
              <a:spcBef>
                <a:spcPts val="400"/>
              </a:spcBef>
              <a:buNone/>
              <a:defRPr/>
            </a:pPr>
            <a:r>
              <a:rPr lang="ru-RU" sz="1400" b="1" kern="0" dirty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ИНВЕСТИЦИИ</a:t>
            </a:r>
            <a:endParaRPr sz="2000" kern="0" dirty="0">
              <a:solidFill>
                <a:srgbClr val="B8885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514350">
              <a:buNone/>
              <a:defRPr/>
            </a:pPr>
            <a:r>
              <a:rPr lang="ru-RU" sz="1400" b="1" kern="0" dirty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о</a:t>
            </a:r>
            <a:r>
              <a:rPr lang="ru-RU" sz="1400" b="1" kern="0" dirty="0" smtClean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коло</a:t>
            </a:r>
            <a:r>
              <a:rPr lang="ru-RU" sz="2000" b="1" kern="0" dirty="0" smtClean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 5 </a:t>
            </a:r>
            <a:r>
              <a:rPr lang="ru-RU" sz="1400" b="1" kern="0" dirty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млрд руб.</a:t>
            </a:r>
            <a:endParaRPr lang="ru-RU" sz="1400" kern="0" dirty="0">
              <a:solidFill>
                <a:srgbClr val="B8885B"/>
              </a:solidFill>
              <a:latin typeface="Times New Roman" panose="02020603050405020304" pitchFamily="18" charset="0"/>
              <a:ea typeface="Cambria"/>
              <a:cs typeface="Times New Roman" panose="02020603050405020304" pitchFamily="18" charset="0"/>
            </a:endParaRPr>
          </a:p>
        </p:txBody>
      </p:sp>
      <p:sp>
        <p:nvSpPr>
          <p:cNvPr id="34" name="TextBox 16"/>
          <p:cNvSpPr txBox="1">
            <a:spLocks noChangeArrowheads="1"/>
          </p:cNvSpPr>
          <p:nvPr/>
        </p:nvSpPr>
        <p:spPr bwMode="auto">
          <a:xfrm>
            <a:off x="360405" y="3335238"/>
            <a:ext cx="1828629" cy="61555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685800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Calibri"/>
              </a:defRPr>
            </a:lvl1pPr>
            <a:lvl2pPr marL="557213" indent="-214313" defTabSz="685800">
              <a:spcBef>
                <a:spcPts val="0"/>
              </a:spcBef>
              <a:buFont typeface="Arial"/>
              <a:buChar char="–"/>
              <a:defRPr sz="2100">
                <a:solidFill>
                  <a:schemeClr val="tx1"/>
                </a:solidFill>
                <a:latin typeface="Calibri"/>
              </a:defRPr>
            </a:lvl2pPr>
            <a:lvl3pPr marL="857250" indent="-171450" defTabSz="685800">
              <a:spcBef>
                <a:spcPts val="0"/>
              </a:spcBef>
              <a:buFont typeface="Arial"/>
              <a:buChar char="•"/>
              <a:defRPr>
                <a:solidFill>
                  <a:schemeClr val="tx1"/>
                </a:solidFill>
                <a:latin typeface="Calibri"/>
              </a:defRPr>
            </a:lvl3pPr>
            <a:lvl4pPr marL="1200150" indent="-171450" defTabSz="685800">
              <a:spcBef>
                <a:spcPts val="0"/>
              </a:spcBef>
              <a:buFont typeface="Arial"/>
              <a:buChar char="–"/>
              <a:defRPr sz="1500">
                <a:solidFill>
                  <a:schemeClr val="tx1"/>
                </a:solidFill>
                <a:latin typeface="Calibri"/>
              </a:defRPr>
            </a:lvl4pPr>
            <a:lvl5pPr marL="1543050" indent="-171450" defTabSz="685800">
              <a:spcBef>
                <a:spcPts val="0"/>
              </a:spcBef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5pPr>
            <a:lvl6pPr marL="20002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6pPr>
            <a:lvl7pPr marL="24574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7pPr>
            <a:lvl8pPr marL="29146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8pPr>
            <a:lvl9pPr marL="33718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9pPr>
          </a:lstStyle>
          <a:p>
            <a:pPr defTabSz="514350">
              <a:spcBef>
                <a:spcPts val="400"/>
              </a:spcBef>
              <a:buNone/>
              <a:defRPr/>
            </a:pPr>
            <a:r>
              <a:rPr lang="ru-RU" sz="1400" b="1" kern="0" dirty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НАЛОГИ</a:t>
            </a:r>
            <a:endParaRPr sz="2000" kern="0" dirty="0">
              <a:solidFill>
                <a:srgbClr val="B8885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514350">
              <a:buNone/>
              <a:defRPr/>
            </a:pPr>
            <a:r>
              <a:rPr lang="ru-RU" sz="1400" b="1" kern="0" dirty="0" smtClean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около</a:t>
            </a:r>
            <a:r>
              <a:rPr lang="ru-RU" sz="2000" b="1" kern="0" dirty="0" smtClean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 </a:t>
            </a:r>
            <a:r>
              <a:rPr lang="ru-RU" sz="2000" b="1" kern="0" dirty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4</a:t>
            </a:r>
            <a:r>
              <a:rPr lang="ru-RU" sz="2000" b="1" kern="0" dirty="0" smtClean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 </a:t>
            </a:r>
            <a:r>
              <a:rPr lang="ru-RU" sz="1400" b="1" kern="0" dirty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млрд руб.</a:t>
            </a:r>
            <a:endParaRPr lang="ru-RU" sz="1400" kern="0" dirty="0">
              <a:solidFill>
                <a:srgbClr val="B8885B"/>
              </a:solidFill>
              <a:latin typeface="Times New Roman" panose="02020603050405020304" pitchFamily="18" charset="0"/>
              <a:ea typeface="Cambria"/>
              <a:cs typeface="Times New Roman" panose="02020603050405020304" pitchFamily="18" charset="0"/>
            </a:endParaRPr>
          </a:p>
        </p:txBody>
      </p:sp>
      <p:sp>
        <p:nvSpPr>
          <p:cNvPr id="35" name="TextBox 16"/>
          <p:cNvSpPr txBox="1">
            <a:spLocks noChangeArrowheads="1"/>
          </p:cNvSpPr>
          <p:nvPr/>
        </p:nvSpPr>
        <p:spPr bwMode="auto">
          <a:xfrm>
            <a:off x="1994476" y="2508682"/>
            <a:ext cx="1694195" cy="61555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685800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Calibri"/>
              </a:defRPr>
            </a:lvl1pPr>
            <a:lvl2pPr marL="557213" indent="-214313" defTabSz="685800">
              <a:spcBef>
                <a:spcPts val="0"/>
              </a:spcBef>
              <a:buFont typeface="Arial"/>
              <a:buChar char="–"/>
              <a:defRPr sz="2100">
                <a:solidFill>
                  <a:schemeClr val="tx1"/>
                </a:solidFill>
                <a:latin typeface="Calibri"/>
              </a:defRPr>
            </a:lvl2pPr>
            <a:lvl3pPr marL="857250" indent="-171450" defTabSz="685800">
              <a:spcBef>
                <a:spcPts val="0"/>
              </a:spcBef>
              <a:buFont typeface="Arial"/>
              <a:buChar char="•"/>
              <a:defRPr>
                <a:solidFill>
                  <a:schemeClr val="tx1"/>
                </a:solidFill>
                <a:latin typeface="Calibri"/>
              </a:defRPr>
            </a:lvl3pPr>
            <a:lvl4pPr marL="1200150" indent="-171450" defTabSz="685800">
              <a:spcBef>
                <a:spcPts val="0"/>
              </a:spcBef>
              <a:buFont typeface="Arial"/>
              <a:buChar char="–"/>
              <a:defRPr sz="1500">
                <a:solidFill>
                  <a:schemeClr val="tx1"/>
                </a:solidFill>
                <a:latin typeface="Calibri"/>
              </a:defRPr>
            </a:lvl4pPr>
            <a:lvl5pPr marL="1543050" indent="-171450" defTabSz="685800">
              <a:spcBef>
                <a:spcPts val="0"/>
              </a:spcBef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5pPr>
            <a:lvl6pPr marL="20002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6pPr>
            <a:lvl7pPr marL="24574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7pPr>
            <a:lvl8pPr marL="29146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8pPr>
            <a:lvl9pPr marL="33718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9pPr>
          </a:lstStyle>
          <a:p>
            <a:pPr defTabSz="514350">
              <a:spcBef>
                <a:spcPts val="400"/>
              </a:spcBef>
              <a:buNone/>
              <a:defRPr/>
            </a:pPr>
            <a:r>
              <a:rPr lang="ru-RU" sz="1400" b="1" kern="0" dirty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РАБОЧИХ МЕСТ</a:t>
            </a:r>
            <a:endParaRPr sz="2000" kern="0" dirty="0">
              <a:solidFill>
                <a:srgbClr val="B8885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514350">
              <a:buNone/>
              <a:defRPr/>
            </a:pPr>
            <a:r>
              <a:rPr lang="ru-RU" sz="2000" b="1" kern="0" dirty="0" smtClean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0,6 </a:t>
            </a:r>
            <a:r>
              <a:rPr lang="ru-RU" sz="1400" b="1" kern="0" dirty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тыс. новых</a:t>
            </a:r>
            <a:endParaRPr lang="ru-RU" sz="1400" kern="0" dirty="0">
              <a:solidFill>
                <a:srgbClr val="B8885B"/>
              </a:solidFill>
              <a:latin typeface="Times New Roman" panose="02020603050405020304" pitchFamily="18" charset="0"/>
              <a:ea typeface="Cambria"/>
              <a:cs typeface="Times New Roman" panose="02020603050405020304" pitchFamily="18" charset="0"/>
            </a:endParaRPr>
          </a:p>
        </p:txBody>
      </p:sp>
      <p:sp>
        <p:nvSpPr>
          <p:cNvPr id="36" name="TextBox 9"/>
          <p:cNvSpPr txBox="1">
            <a:spLocks noChangeArrowheads="1"/>
          </p:cNvSpPr>
          <p:nvPr/>
        </p:nvSpPr>
        <p:spPr bwMode="auto">
          <a:xfrm>
            <a:off x="4427984" y="1173533"/>
            <a:ext cx="2366795" cy="134652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685800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Calibri"/>
              </a:defRPr>
            </a:lvl1pPr>
            <a:lvl2pPr marL="557213" indent="-214313" defTabSz="685800">
              <a:spcBef>
                <a:spcPts val="0"/>
              </a:spcBef>
              <a:buFont typeface="Arial"/>
              <a:buChar char="–"/>
              <a:defRPr sz="2100">
                <a:solidFill>
                  <a:schemeClr val="tx1"/>
                </a:solidFill>
                <a:latin typeface="Calibri"/>
              </a:defRPr>
            </a:lvl2pPr>
            <a:lvl3pPr marL="857250" indent="-171450" defTabSz="685800">
              <a:spcBef>
                <a:spcPts val="0"/>
              </a:spcBef>
              <a:buFont typeface="Arial"/>
              <a:buChar char="•"/>
              <a:defRPr>
                <a:solidFill>
                  <a:schemeClr val="tx1"/>
                </a:solidFill>
                <a:latin typeface="Calibri"/>
              </a:defRPr>
            </a:lvl3pPr>
            <a:lvl4pPr marL="1200150" indent="-171450" defTabSz="685800">
              <a:spcBef>
                <a:spcPts val="0"/>
              </a:spcBef>
              <a:buFont typeface="Arial"/>
              <a:buChar char="–"/>
              <a:defRPr sz="1500">
                <a:solidFill>
                  <a:schemeClr val="tx1"/>
                </a:solidFill>
                <a:latin typeface="Calibri"/>
              </a:defRPr>
            </a:lvl4pPr>
            <a:lvl5pPr marL="1543050" indent="-171450" defTabSz="685800">
              <a:spcBef>
                <a:spcPts val="0"/>
              </a:spcBef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5pPr>
            <a:lvl6pPr marL="20002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6pPr>
            <a:lvl7pPr marL="24574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7pPr>
            <a:lvl8pPr marL="29146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8pPr>
            <a:lvl9pPr marL="33718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9pPr>
          </a:lstStyle>
          <a:p>
            <a:pPr defTabSz="514350">
              <a:buNone/>
              <a:defRPr/>
            </a:pPr>
            <a:r>
              <a:rPr lang="ru-RU" sz="1400" b="1" kern="0" dirty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В </a:t>
            </a:r>
            <a:r>
              <a:rPr lang="ru-RU" sz="1400" b="1" kern="0" dirty="0" smtClean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2023 </a:t>
            </a:r>
            <a:r>
              <a:rPr lang="ru-RU" sz="1400" b="1" kern="0" dirty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году:</a:t>
            </a:r>
          </a:p>
          <a:p>
            <a:pPr defTabSz="514350">
              <a:spcBef>
                <a:spcPts val="600"/>
              </a:spcBef>
              <a:buNone/>
              <a:defRPr/>
            </a:pPr>
            <a:r>
              <a:rPr lang="ru-RU" sz="14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3</a:t>
            </a:r>
            <a:r>
              <a:rPr lang="en-US" sz="14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3</a:t>
            </a:r>
            <a:r>
              <a:rPr lang="ru-RU" sz="11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 проект</a:t>
            </a:r>
            <a:r>
              <a:rPr lang="ru-RU" sz="1100" kern="0" dirty="0">
                <a:solidFill>
                  <a:srgbClr val="00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а</a:t>
            </a:r>
            <a:r>
              <a:rPr lang="ru-RU" sz="11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 рассмотрено</a:t>
            </a:r>
            <a:endParaRPr sz="2000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514350">
              <a:spcBef>
                <a:spcPts val="600"/>
              </a:spcBef>
              <a:buNone/>
              <a:defRPr/>
            </a:pPr>
            <a:r>
              <a:rPr lang="ru-RU" sz="14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12 </a:t>
            </a:r>
            <a:r>
              <a:rPr lang="ru-RU" sz="1100" kern="0" dirty="0">
                <a:solidFill>
                  <a:srgbClr val="00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новых проектов</a:t>
            </a:r>
            <a:endParaRPr sz="2000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514350">
              <a:spcBef>
                <a:spcPts val="600"/>
              </a:spcBef>
              <a:buNone/>
              <a:defRPr/>
            </a:pPr>
            <a:r>
              <a:rPr lang="ru-RU" sz="14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70 </a:t>
            </a:r>
            <a:r>
              <a:rPr lang="ru-RU" sz="14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млрд руб. </a:t>
            </a:r>
            <a:r>
              <a:rPr lang="ru-RU" sz="1100" kern="0" dirty="0">
                <a:solidFill>
                  <a:srgbClr val="00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плановый объем инвестиций</a:t>
            </a:r>
          </a:p>
        </p:txBody>
      </p:sp>
      <p:sp>
        <p:nvSpPr>
          <p:cNvPr id="67" name="TextBox 16"/>
          <p:cNvSpPr txBox="1">
            <a:spLocks noChangeArrowheads="1"/>
          </p:cNvSpPr>
          <p:nvPr/>
        </p:nvSpPr>
        <p:spPr bwMode="auto">
          <a:xfrm>
            <a:off x="369031" y="842872"/>
            <a:ext cx="3851555" cy="116955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685800">
              <a:spcBef>
                <a:spcPts val="400"/>
              </a:spcBef>
              <a:defRPr/>
            </a:pPr>
            <a:r>
              <a:rPr lang="ru-RU" sz="1100" b="1" kern="0" dirty="0">
                <a:solidFill>
                  <a:prstClr val="black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ЕЖЕГОДНО НА МЕРЫ ГОСУДАРСТВЕННОЙ ПОДДЕРЖКИ ИНВЕСТОРОВ ВЫДЕЛЯЕТСЯ</a:t>
            </a:r>
            <a:endParaRPr sz="1400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685800">
              <a:spcBef>
                <a:spcPts val="600"/>
              </a:spcBef>
              <a:defRPr/>
            </a:pPr>
            <a:r>
              <a:rPr lang="ru-RU" sz="2800" b="1" kern="0" dirty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БОЛЕЕ 5 МЛРД РУБ.</a:t>
            </a:r>
            <a:endParaRPr sz="1400" kern="0" dirty="0">
              <a:solidFill>
                <a:srgbClr val="B8885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685800">
              <a:spcBef>
                <a:spcPts val="600"/>
              </a:spcBef>
              <a:defRPr/>
            </a:pPr>
            <a:r>
              <a:rPr lang="ru-RU" sz="1000" b="1" kern="0" dirty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В ВИДЕ НАЛОГОВЫХ ЛЬГОТ И СУБСИДИЙ</a:t>
            </a:r>
            <a:endParaRPr lang="ru-RU" sz="1000" kern="0" dirty="0">
              <a:solidFill>
                <a:srgbClr val="B8885B"/>
              </a:solidFill>
              <a:latin typeface="Times New Roman" panose="02020603050405020304" pitchFamily="18" charset="0"/>
              <a:ea typeface="Cambria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379944" y="2247032"/>
            <a:ext cx="11657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defRPr/>
            </a:pPr>
            <a:r>
              <a:rPr lang="ru-RU" sz="1400" b="1" kern="0" dirty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В </a:t>
            </a:r>
            <a:r>
              <a:rPr lang="ru-RU" sz="1400" b="1" kern="0" dirty="0" smtClean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202</a:t>
            </a:r>
            <a:r>
              <a:rPr lang="ru-RU" sz="1400" b="1" kern="0" dirty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3</a:t>
            </a:r>
            <a:r>
              <a:rPr lang="ru-RU" sz="1400" b="1" kern="0" dirty="0" smtClean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 </a:t>
            </a:r>
            <a:r>
              <a:rPr lang="ru-RU" sz="1400" b="1" kern="0" dirty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году:</a:t>
            </a:r>
            <a:endParaRPr sz="1400" kern="0" dirty="0">
              <a:solidFill>
                <a:srgbClr val="B8885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274409"/>
              </p:ext>
            </p:extLst>
          </p:nvPr>
        </p:nvGraphicFramePr>
        <p:xfrm>
          <a:off x="3923928" y="2615727"/>
          <a:ext cx="4591469" cy="185828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38028">
                  <a:extLst>
                    <a:ext uri="{9D8B030D-6E8A-4147-A177-3AD203B41FA5}">
                      <a16:colId xmlns:a16="http://schemas.microsoft.com/office/drawing/2014/main" xmlns="" val="748080598"/>
                    </a:ext>
                  </a:extLst>
                </a:gridCol>
                <a:gridCol w="554421">
                  <a:extLst>
                    <a:ext uri="{9D8B030D-6E8A-4147-A177-3AD203B41FA5}">
                      <a16:colId xmlns:a16="http://schemas.microsoft.com/office/drawing/2014/main" xmlns="" val="2754592128"/>
                    </a:ext>
                  </a:extLst>
                </a:gridCol>
                <a:gridCol w="597484">
                  <a:extLst>
                    <a:ext uri="{9D8B030D-6E8A-4147-A177-3AD203B41FA5}">
                      <a16:colId xmlns:a16="http://schemas.microsoft.com/office/drawing/2014/main" xmlns="" val="1311177365"/>
                    </a:ext>
                  </a:extLst>
                </a:gridCol>
                <a:gridCol w="592100">
                  <a:extLst>
                    <a:ext uri="{9D8B030D-6E8A-4147-A177-3AD203B41FA5}">
                      <a16:colId xmlns:a16="http://schemas.microsoft.com/office/drawing/2014/main" xmlns="" val="1518995183"/>
                    </a:ext>
                  </a:extLst>
                </a:gridCol>
                <a:gridCol w="575952">
                  <a:extLst>
                    <a:ext uri="{9D8B030D-6E8A-4147-A177-3AD203B41FA5}">
                      <a16:colId xmlns:a16="http://schemas.microsoft.com/office/drawing/2014/main" xmlns="" val="2523293592"/>
                    </a:ext>
                  </a:extLst>
                </a:gridCol>
                <a:gridCol w="516742">
                  <a:extLst>
                    <a:ext uri="{9D8B030D-6E8A-4147-A177-3AD203B41FA5}">
                      <a16:colId xmlns:a16="http://schemas.microsoft.com/office/drawing/2014/main" xmlns="" val="2561573024"/>
                    </a:ext>
                  </a:extLst>
                </a:gridCol>
                <a:gridCol w="516742">
                  <a:extLst>
                    <a:ext uri="{9D8B030D-6E8A-4147-A177-3AD203B41FA5}">
                      <a16:colId xmlns:a16="http://schemas.microsoft.com/office/drawing/2014/main" xmlns="" val="1519447676"/>
                    </a:ext>
                  </a:extLst>
                </a:gridCol>
              </a:tblGrid>
              <a:tr h="257412">
                <a:tc>
                  <a:txBody>
                    <a:bodyPr/>
                    <a:lstStyle/>
                    <a:p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15593913"/>
                  </a:ext>
                </a:extLst>
              </a:tr>
              <a:tr h="257412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u="none" strike="noStrike" kern="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Инвесторы</a:t>
                      </a:r>
                      <a:endParaRPr kumimoji="0" lang="ru-RU" sz="10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18*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50597559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marR="0" lvl="0" indent="0" algn="l" defTabSz="6858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u="none" strike="noStrike" kern="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Общий объем господдержки </a:t>
                      </a:r>
                    </a:p>
                    <a:p>
                      <a:pPr marL="0" marR="0" lvl="0" indent="0" algn="l" defTabSz="6858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u="none" strike="noStrike" kern="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млн руб./</a:t>
                      </a:r>
                      <a:endParaRPr kumimoji="0" lang="ru-RU" sz="10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506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584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548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624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341*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38895723"/>
                  </a:ext>
                </a:extLst>
              </a:tr>
              <a:tr h="444300">
                <a:tc>
                  <a:txBody>
                    <a:bodyPr/>
                    <a:lstStyle/>
                    <a:p>
                      <a:pPr marL="0" marR="0" lvl="0" indent="0" algn="l" defTabSz="6858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u="none" strike="noStrike" kern="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льготы </a:t>
                      </a:r>
                    </a:p>
                    <a:p>
                      <a:pPr marL="0" marR="0" lvl="0" indent="0" algn="l" defTabSz="6858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u="none" strike="noStrike" kern="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млн руб./</a:t>
                      </a:r>
                      <a:endParaRPr kumimoji="0" lang="ru-RU" sz="10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455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451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278*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5745326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6858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u="none" strike="noStrike" kern="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</a:t>
                      </a:r>
                    </a:p>
                    <a:p>
                      <a:pPr marL="0" marR="0" lvl="0" indent="0" algn="l" defTabSz="6858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u="none" strike="noStrike" kern="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млн руб./</a:t>
                      </a:r>
                      <a:endParaRPr kumimoji="0" lang="ru-RU" sz="10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142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173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63*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41269434"/>
                  </a:ext>
                </a:extLst>
              </a:tr>
            </a:tbl>
          </a:graphicData>
        </a:graphic>
      </p:graphicFrame>
      <p:pic>
        <p:nvPicPr>
          <p:cNvPr id="29" name="Рисунок 28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7556506" y="32100"/>
            <a:ext cx="1469096" cy="530200"/>
          </a:xfrm>
          <a:prstGeom prst="rect">
            <a:avLst/>
          </a:prstGeom>
        </p:spPr>
      </p:pic>
      <p:sp>
        <p:nvSpPr>
          <p:cNvPr id="30" name="Прямоугольник 29"/>
          <p:cNvSpPr/>
          <p:nvPr/>
        </p:nvSpPr>
        <p:spPr bwMode="auto">
          <a:xfrm>
            <a:off x="1915369" y="49512"/>
            <a:ext cx="6548348" cy="540709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/>
                <a:ea typeface="ＭＳ Ｐゴシック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/>
                <a:ea typeface="ＭＳ Ｐゴシック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/>
                <a:ea typeface="ＭＳ Ｐゴシック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/>
                <a:ea typeface="ＭＳ Ｐゴシック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/>
                <a:ea typeface="ＭＳ Ｐゴシック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  <a:ea typeface="ＭＳ Ｐゴシック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  <a:ea typeface="ＭＳ Ｐゴシック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  <a:ea typeface="ＭＳ Ｐゴシック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Arial"/>
                <a:ea typeface="ＭＳ Ｐゴシック"/>
              </a:defRPr>
            </a:lvl9pPr>
          </a:lstStyle>
          <a:p>
            <a:pPr defTabSz="685783">
              <a:defRPr/>
            </a:pPr>
            <a:r>
              <a:rPr lang="ru-RU" sz="1650" b="1" dirty="0">
                <a:solidFill>
                  <a:srgbClr val="624139"/>
                </a:solidFill>
                <a:latin typeface="Times New Roman"/>
                <a:ea typeface="Tahoma"/>
                <a:cs typeface="Times New Roman"/>
              </a:rPr>
              <a:t>ГОСУДАРСТВЕННАЯ ПОДДЕРЖКА ИНВЕСТОРОВ</a:t>
            </a:r>
            <a:endParaRPr sz="1350" dirty="0"/>
          </a:p>
        </p:txBody>
      </p:sp>
      <p:cxnSp>
        <p:nvCxnSpPr>
          <p:cNvPr id="14" name="Прямая соединительная линия 13"/>
          <p:cNvCxnSpPr>
            <a:cxnSpLocks/>
          </p:cNvCxnSpPr>
          <p:nvPr/>
        </p:nvCxnSpPr>
        <p:spPr bwMode="auto">
          <a:xfrm flipV="1">
            <a:off x="1217739" y="556264"/>
            <a:ext cx="7943608" cy="15915"/>
          </a:xfrm>
          <a:prstGeom prst="line">
            <a:avLst/>
          </a:prstGeom>
          <a:noFill/>
          <a:ln w="6350" cap="flat" cmpd="sng" algn="ctr">
            <a:solidFill>
              <a:srgbClr val="C3986D"/>
            </a:solidFill>
            <a:prstDash val="solid"/>
            <a:miter lim="800000"/>
          </a:ln>
          <a:effectLst/>
        </p:spPr>
      </p:cxnSp>
      <p:cxnSp>
        <p:nvCxnSpPr>
          <p:cNvPr id="16" name="Прямая соединительная линия 15"/>
          <p:cNvCxnSpPr>
            <a:cxnSpLocks/>
          </p:cNvCxnSpPr>
          <p:nvPr/>
        </p:nvCxnSpPr>
        <p:spPr bwMode="auto">
          <a:xfrm>
            <a:off x="453403" y="4741788"/>
            <a:ext cx="8655101" cy="10405"/>
          </a:xfrm>
          <a:prstGeom prst="line">
            <a:avLst/>
          </a:prstGeom>
          <a:noFill/>
          <a:ln w="6350" cap="flat" cmpd="sng" algn="ctr">
            <a:solidFill>
              <a:srgbClr val="C3986D"/>
            </a:solidFill>
            <a:prstDash val="solid"/>
            <a:miter lim="800000"/>
          </a:ln>
          <a:effectLst/>
        </p:spPr>
      </p:cxnSp>
      <p:sp>
        <p:nvSpPr>
          <p:cNvPr id="15" name="Прямоугольник 14"/>
          <p:cNvSpPr/>
          <p:nvPr/>
        </p:nvSpPr>
        <p:spPr bwMode="auto">
          <a:xfrm>
            <a:off x="369031" y="4707048"/>
            <a:ext cx="188865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defRPr/>
            </a:pPr>
            <a:r>
              <a:rPr lang="ru-RU" sz="800" kern="0" dirty="0" smtClean="0"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*данные по состоянию на 31.10.2024 г.</a:t>
            </a:r>
          </a:p>
        </p:txBody>
      </p:sp>
      <p:sp>
        <p:nvSpPr>
          <p:cNvPr id="18" name="TextBox 9"/>
          <p:cNvSpPr txBox="1">
            <a:spLocks noChangeArrowheads="1"/>
          </p:cNvSpPr>
          <p:nvPr/>
        </p:nvSpPr>
        <p:spPr bwMode="auto">
          <a:xfrm>
            <a:off x="6571007" y="1188736"/>
            <a:ext cx="2366795" cy="134652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685800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Calibri"/>
              </a:defRPr>
            </a:lvl1pPr>
            <a:lvl2pPr marL="557213" indent="-214313" defTabSz="685800">
              <a:spcBef>
                <a:spcPts val="0"/>
              </a:spcBef>
              <a:buFont typeface="Arial"/>
              <a:buChar char="–"/>
              <a:defRPr sz="2100">
                <a:solidFill>
                  <a:schemeClr val="tx1"/>
                </a:solidFill>
                <a:latin typeface="Calibri"/>
              </a:defRPr>
            </a:lvl2pPr>
            <a:lvl3pPr marL="857250" indent="-171450" defTabSz="685800">
              <a:spcBef>
                <a:spcPts val="0"/>
              </a:spcBef>
              <a:buFont typeface="Arial"/>
              <a:buChar char="•"/>
              <a:defRPr>
                <a:solidFill>
                  <a:schemeClr val="tx1"/>
                </a:solidFill>
                <a:latin typeface="Calibri"/>
              </a:defRPr>
            </a:lvl3pPr>
            <a:lvl4pPr marL="1200150" indent="-171450" defTabSz="685800">
              <a:spcBef>
                <a:spcPts val="0"/>
              </a:spcBef>
              <a:buFont typeface="Arial"/>
              <a:buChar char="–"/>
              <a:defRPr sz="1500">
                <a:solidFill>
                  <a:schemeClr val="tx1"/>
                </a:solidFill>
                <a:latin typeface="Calibri"/>
              </a:defRPr>
            </a:lvl4pPr>
            <a:lvl5pPr marL="1543050" indent="-171450" defTabSz="685800">
              <a:spcBef>
                <a:spcPts val="0"/>
              </a:spcBef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5pPr>
            <a:lvl6pPr marL="20002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6pPr>
            <a:lvl7pPr marL="24574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7pPr>
            <a:lvl8pPr marL="29146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8pPr>
            <a:lvl9pPr marL="33718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9pPr>
          </a:lstStyle>
          <a:p>
            <a:pPr defTabSz="514350">
              <a:buNone/>
              <a:defRPr/>
            </a:pPr>
            <a:r>
              <a:rPr lang="ru-RU" sz="1400" b="1" kern="0" dirty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В </a:t>
            </a:r>
            <a:r>
              <a:rPr lang="ru-RU" sz="1400" b="1" kern="0" dirty="0" smtClean="0">
                <a:solidFill>
                  <a:srgbClr val="B8885B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2024 году*:</a:t>
            </a:r>
            <a:endParaRPr lang="ru-RU" sz="1400" b="1" kern="0" dirty="0">
              <a:solidFill>
                <a:srgbClr val="B8885B"/>
              </a:solidFill>
              <a:latin typeface="Times New Roman" panose="02020603050405020304" pitchFamily="18" charset="0"/>
              <a:ea typeface="Cambria"/>
              <a:cs typeface="Times New Roman" panose="02020603050405020304" pitchFamily="18" charset="0"/>
            </a:endParaRPr>
          </a:p>
          <a:p>
            <a:pPr defTabSz="514350">
              <a:spcBef>
                <a:spcPts val="600"/>
              </a:spcBef>
              <a:buNone/>
              <a:defRPr/>
            </a:pPr>
            <a:r>
              <a:rPr lang="ru-RU" sz="14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30 </a:t>
            </a:r>
            <a:r>
              <a:rPr lang="ru-RU" sz="11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проектов рассмотрено</a:t>
            </a:r>
            <a:endParaRPr sz="2000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514350">
              <a:spcBef>
                <a:spcPts val="600"/>
              </a:spcBef>
              <a:buNone/>
              <a:defRPr/>
            </a:pPr>
            <a:r>
              <a:rPr lang="ru-RU" sz="14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15 </a:t>
            </a:r>
            <a:r>
              <a:rPr lang="ru-RU" sz="1100" kern="0" dirty="0">
                <a:solidFill>
                  <a:srgbClr val="00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новых проектов</a:t>
            </a:r>
            <a:endParaRPr sz="2000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514350">
              <a:spcBef>
                <a:spcPts val="600"/>
              </a:spcBef>
              <a:buNone/>
              <a:defRPr/>
            </a:pPr>
            <a:r>
              <a:rPr lang="ru-RU" sz="14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109 </a:t>
            </a:r>
            <a:r>
              <a:rPr lang="ru-RU" sz="14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млрд руб. </a:t>
            </a:r>
            <a:r>
              <a:rPr lang="ru-RU" sz="1100" kern="0" dirty="0">
                <a:solidFill>
                  <a:srgbClr val="000000"/>
                </a:solidFill>
                <a:latin typeface="Times New Roman" panose="02020603050405020304" pitchFamily="18" charset="0"/>
                <a:ea typeface="Cambria"/>
                <a:cs typeface="Times New Roman" panose="02020603050405020304" pitchFamily="18" charset="0"/>
              </a:rPr>
              <a:t>плановый объем инвестиций</a:t>
            </a:r>
          </a:p>
        </p:txBody>
      </p:sp>
    </p:spTree>
    <p:extLst>
      <p:ext uri="{BB962C8B-B14F-4D97-AF65-F5344CB8AC3E}">
        <p14:creationId xmlns:p14="http://schemas.microsoft.com/office/powerpoint/2010/main" val="2482674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6940989" y="4726882"/>
            <a:ext cx="2057400" cy="273844"/>
          </a:xfrm>
        </p:spPr>
        <p:txBody>
          <a:bodyPr/>
          <a:lstStyle/>
          <a:p>
            <a:pPr defTabSz="685800">
              <a:defRPr/>
            </a:pPr>
            <a:fld id="{B19B0651-EE4F-4900-A07F-96A6BFA9D0F0}" type="slidenum">
              <a:rPr lang="ru-RU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685800">
                <a:defRPr/>
              </a:pPr>
              <a:t>4</a:t>
            </a:fld>
            <a:endParaRPr lang="ru-RU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104972" y="126652"/>
            <a:ext cx="6548348" cy="540709"/>
          </a:xfrm>
          <a:prstGeom prst="rect">
            <a:avLst/>
          </a:prstGeom>
          <a:noFill/>
          <a:ln w="6350" cap="flat" cmpd="sng" algn="ctr">
            <a:noFill/>
            <a:prstDash val="solid"/>
          </a:ln>
          <a:effec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685800">
              <a:defRPr/>
            </a:pPr>
            <a:r>
              <a:rPr lang="ru-RU" sz="1650" b="1" dirty="0">
                <a:solidFill>
                  <a:srgbClr val="624139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ГОСУДАРСТВЕННАЯ ПОДДЕРЖКА ИНВЕСТОРОВ</a:t>
            </a:r>
          </a:p>
        </p:txBody>
      </p:sp>
      <p:pic>
        <p:nvPicPr>
          <p:cNvPr id="36" name="Рисунок 3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5" b="3872"/>
          <a:stretch/>
        </p:blipFill>
        <p:spPr>
          <a:xfrm>
            <a:off x="-50508" y="-1"/>
            <a:ext cx="1195979" cy="5143501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5141" y="29587"/>
            <a:ext cx="1469096" cy="530200"/>
          </a:xfrm>
          <a:prstGeom prst="rect">
            <a:avLst/>
          </a:prstGeom>
        </p:spPr>
      </p:pic>
      <p:sp>
        <p:nvSpPr>
          <p:cNvPr id="103" name="Прямоугольник 102"/>
          <p:cNvSpPr/>
          <p:nvPr/>
        </p:nvSpPr>
        <p:spPr>
          <a:xfrm>
            <a:off x="651202" y="1849968"/>
            <a:ext cx="5564341" cy="1845940"/>
          </a:xfrm>
          <a:prstGeom prst="rect">
            <a:avLst/>
          </a:prstGeom>
          <a:ln>
            <a:noFill/>
          </a:ln>
        </p:spPr>
      </p:sp>
      <p:grpSp>
        <p:nvGrpSpPr>
          <p:cNvPr id="15" name="Группа 14"/>
          <p:cNvGrpSpPr/>
          <p:nvPr/>
        </p:nvGrpSpPr>
        <p:grpSpPr bwMode="auto">
          <a:xfrm>
            <a:off x="286328" y="820014"/>
            <a:ext cx="2832996" cy="3394325"/>
            <a:chOff x="303486" y="1916720"/>
            <a:chExt cx="3777328" cy="4068078"/>
          </a:xfrm>
        </p:grpSpPr>
        <p:sp>
          <p:nvSpPr>
            <p:cNvPr id="16" name="Прямоугольник 15"/>
            <p:cNvSpPr/>
            <p:nvPr/>
          </p:nvSpPr>
          <p:spPr bwMode="auto">
            <a:xfrm>
              <a:off x="303486" y="1916720"/>
              <a:ext cx="3741086" cy="406807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C89F6C"/>
              </a:solidFill>
            </a:ln>
            <a:effectLst>
              <a:outerShdw blurRad="190500" sx="104000" sy="104000" algn="ctr" rotWithShape="0">
                <a:schemeClr val="accent3">
                  <a:lumMod val="60000"/>
                  <a:lumOff val="40000"/>
                  <a:alpha val="1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>
                <a:defRPr/>
              </a:pPr>
              <a:r>
                <a:rPr lang="ru-RU" sz="135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)01</a:t>
              </a:r>
              <a:endParaRPr sz="120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 bwMode="auto">
            <a:xfrm>
              <a:off x="339727" y="2122555"/>
              <a:ext cx="3741087" cy="33659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defTabSz="514350">
                <a:defRPr/>
              </a:pPr>
              <a:r>
                <a:rPr lang="ru-RU" sz="1050" b="1" dirty="0">
                  <a:solidFill>
                    <a:srgbClr val="333333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ОБЩИЙ РЕЖИМ</a:t>
              </a:r>
              <a:endParaRPr lang="ru-RU" sz="1050" dirty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endParaRPr>
            </a:p>
            <a:p>
              <a:pPr defTabSz="514350">
                <a:spcBef>
                  <a:spcPts val="750"/>
                </a:spcBef>
                <a:defRPr/>
              </a:pPr>
              <a:r>
                <a:rPr lang="ru-RU" sz="1050" dirty="0">
                  <a:solidFill>
                    <a:srgbClr val="333333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Налог на прибыль организаций</a:t>
              </a:r>
              <a:endParaRPr sz="1050" dirty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endParaRPr>
            </a:p>
            <a:p>
              <a:pPr defTabSz="514350">
                <a:spcBef>
                  <a:spcPts val="225"/>
                </a:spcBef>
                <a:defRPr/>
              </a:pPr>
              <a:r>
                <a:rPr lang="ru-RU" sz="1050" b="1" dirty="0">
                  <a:solidFill>
                    <a:srgbClr val="A5644E">
                      <a:lumMod val="75000"/>
                    </a:srgb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Федеральная часть – 3%</a:t>
              </a:r>
              <a:endParaRPr sz="1050" b="1" dirty="0">
                <a:solidFill>
                  <a:srgbClr val="A5644E">
                    <a:lumMod val="75000"/>
                  </a:srgb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endParaRPr>
            </a:p>
            <a:p>
              <a:pPr defTabSz="514350">
                <a:spcBef>
                  <a:spcPts val="225"/>
                </a:spcBef>
                <a:defRPr/>
              </a:pPr>
              <a:r>
                <a:rPr lang="ru-RU" sz="1050" b="1" dirty="0">
                  <a:solidFill>
                    <a:srgbClr val="A5644E">
                      <a:lumMod val="75000"/>
                    </a:srgb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Региональная часть – 17%</a:t>
              </a:r>
            </a:p>
            <a:p>
              <a:pPr marL="214313" indent="-214313" defTabSz="514350">
                <a:spcBef>
                  <a:spcPts val="900"/>
                </a:spcBef>
                <a:buFont typeface="Arial"/>
                <a:buChar char="•"/>
                <a:defRPr/>
              </a:pPr>
              <a:r>
                <a:rPr lang="en-US" sz="1050" dirty="0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050" dirty="0">
                  <a:solidFill>
                    <a:srgbClr val="333333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Объекты после вычета не подлежат амортизации</a:t>
              </a:r>
              <a:endParaRPr sz="1050" dirty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endParaRPr>
            </a:p>
            <a:p>
              <a:pPr marL="214313" indent="-214313" defTabSz="514350">
                <a:spcBef>
                  <a:spcPts val="900"/>
                </a:spcBef>
                <a:buFont typeface="Arial"/>
                <a:buChar char="•"/>
                <a:defRPr/>
              </a:pPr>
              <a:r>
                <a:rPr lang="en-US" sz="1050" dirty="0">
                  <a:solidFill>
                    <a:srgbClr val="333333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050" dirty="0">
                  <a:solidFill>
                    <a:srgbClr val="333333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Нельзя быть резидентом ОЭЗ, СЭЗ или ТОСЭР, </a:t>
              </a:r>
              <a:r>
                <a:rPr lang="ru-RU" sz="1050" dirty="0" err="1">
                  <a:solidFill>
                    <a:srgbClr val="333333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Сколково</a:t>
              </a:r>
              <a:endParaRPr sz="1050" dirty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endParaRPr>
            </a:p>
            <a:p>
              <a:pPr marL="214313" indent="-214313" defTabSz="514350">
                <a:spcBef>
                  <a:spcPts val="900"/>
                </a:spcBef>
                <a:buFont typeface="Arial"/>
                <a:buChar char="•"/>
                <a:defRPr/>
              </a:pPr>
              <a:r>
                <a:rPr lang="en-US" sz="1050" dirty="0">
                  <a:solidFill>
                    <a:srgbClr val="333333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050" dirty="0">
                  <a:solidFill>
                    <a:srgbClr val="333333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Нельзя быть участником региональных инвестиционных проектов</a:t>
              </a:r>
              <a:endParaRPr sz="1050" dirty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endParaRPr>
            </a:p>
            <a:p>
              <a:pPr marL="214313" indent="-214313" defTabSz="514350">
                <a:spcBef>
                  <a:spcPts val="900"/>
                </a:spcBef>
                <a:buFont typeface="Arial"/>
                <a:buChar char="•"/>
                <a:defRPr/>
              </a:pPr>
              <a:r>
                <a:rPr lang="en-US" sz="1050" dirty="0">
                  <a:solidFill>
                    <a:srgbClr val="333333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050" dirty="0">
                  <a:solidFill>
                    <a:srgbClr val="333333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Иностранные организации, признаваемые налоговыми резидентами РФ</a:t>
              </a:r>
              <a:endParaRPr sz="1050" dirty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6" name="TextBox 25"/>
          <p:cNvSpPr txBox="1"/>
          <p:nvPr/>
        </p:nvSpPr>
        <p:spPr bwMode="auto">
          <a:xfrm>
            <a:off x="3215936" y="833383"/>
            <a:ext cx="5734058" cy="2310889"/>
          </a:xfrm>
          <a:prstGeom prst="rect">
            <a:avLst/>
          </a:prstGeom>
          <a:noFill/>
          <a:ln>
            <a:solidFill>
              <a:srgbClr val="C89F6C"/>
            </a:solidFill>
          </a:ln>
        </p:spPr>
        <p:txBody>
          <a:bodyPr wrap="square">
            <a:spAutoFit/>
          </a:bodyPr>
          <a:lstStyle/>
          <a:p>
            <a:pPr defTabSz="514350">
              <a:defRPr/>
            </a:pPr>
            <a:endParaRPr lang="ru-RU" sz="900" b="1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defTabSz="514350">
              <a:defRPr/>
            </a:pPr>
            <a:r>
              <a:rPr lang="ru-RU" sz="1050" b="1" dirty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ЗАКОН НОВОСИБИРСКОЙ ОБЛАСТИ ОТ 16.10.2003 № 142-ОЗ</a:t>
            </a:r>
            <a:endParaRPr sz="1050" dirty="0">
              <a:solidFill>
                <a:srgbClr val="333333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defTabSz="514350">
              <a:defRPr/>
            </a:pPr>
            <a:endParaRPr lang="en-US" sz="105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defTabSz="514350">
              <a:defRPr/>
            </a:pPr>
            <a:r>
              <a:rPr lang="ru-RU" sz="1050" dirty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Налог на прибыль организаций</a:t>
            </a:r>
            <a:endParaRPr sz="1050" dirty="0">
              <a:solidFill>
                <a:srgbClr val="333333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defTabSz="514350">
              <a:spcBef>
                <a:spcPts val="225"/>
              </a:spcBef>
              <a:defRPr/>
            </a:pPr>
            <a:r>
              <a:rPr lang="ru-RU" sz="1050" b="1" dirty="0">
                <a:solidFill>
                  <a:srgbClr val="A5644E">
                    <a:lumMod val="75000"/>
                  </a:srgb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Федеральная часть вычет не более 10% от инвестиций</a:t>
            </a:r>
            <a:endParaRPr sz="1050" dirty="0">
              <a:solidFill>
                <a:srgbClr val="A5644E">
                  <a:lumMod val="75000"/>
                </a:srgb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defTabSz="514350">
              <a:spcBef>
                <a:spcPts val="225"/>
              </a:spcBef>
              <a:defRPr/>
            </a:pPr>
            <a:r>
              <a:rPr lang="ru-RU" sz="1050" b="1" dirty="0">
                <a:solidFill>
                  <a:srgbClr val="A5644E">
                    <a:lumMod val="75000"/>
                  </a:srgb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Региональная часть вычет не более 90% от инвестиций</a:t>
            </a:r>
          </a:p>
          <a:p>
            <a:pPr defTabSz="514350">
              <a:spcBef>
                <a:spcPts val="225"/>
              </a:spcBef>
              <a:defRPr/>
            </a:pPr>
            <a:endParaRPr sz="1050" dirty="0">
              <a:solidFill>
                <a:srgbClr val="A5644E">
                  <a:lumMod val="75000"/>
                </a:srgb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defTabSz="514350">
              <a:spcBef>
                <a:spcPts val="450"/>
              </a:spcBef>
              <a:defRPr/>
            </a:pPr>
            <a:r>
              <a:rPr lang="ru-RU" sz="1050" i="1" dirty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Предельная величина инвестиционного налогового вычета</a:t>
            </a:r>
            <a:endParaRPr sz="1050" dirty="0">
              <a:solidFill>
                <a:srgbClr val="333333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defTabSz="514350">
              <a:defRPr/>
            </a:pPr>
            <a:r>
              <a:rPr lang="ru-RU" sz="1050" i="1" dirty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Разница между расчетной суммой налога, подлежащей зачислению в региональный бюджет (17%), и расчетной суммой налога, подлежащей зачислению в региональный бюджет при условии применения ставки налога в размере 5% </a:t>
            </a:r>
          </a:p>
          <a:p>
            <a:pPr defTabSz="514350">
              <a:defRPr/>
            </a:pPr>
            <a:r>
              <a:rPr lang="ru-RU" sz="1050" i="1" dirty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(если иной размер ставки не определен решением субъекта РФ)</a:t>
            </a:r>
          </a:p>
          <a:p>
            <a:pPr defTabSz="514350">
              <a:defRPr/>
            </a:pPr>
            <a:endParaRPr lang="ru-RU" sz="1050" dirty="0">
              <a:solidFill>
                <a:srgbClr val="333333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Box 18"/>
          <p:cNvSpPr txBox="1">
            <a:spLocks noChangeArrowheads="1"/>
          </p:cNvSpPr>
          <p:nvPr/>
        </p:nvSpPr>
        <p:spPr bwMode="auto">
          <a:xfrm>
            <a:off x="6387388" y="3433328"/>
            <a:ext cx="1402601" cy="57708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685800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Calibri"/>
              </a:defRPr>
            </a:lvl1pPr>
            <a:lvl2pPr marL="557213" indent="-214313" defTabSz="685800">
              <a:spcBef>
                <a:spcPts val="0"/>
              </a:spcBef>
              <a:buFont typeface="Arial"/>
              <a:buChar char="–"/>
              <a:defRPr sz="2100">
                <a:solidFill>
                  <a:schemeClr val="tx1"/>
                </a:solidFill>
                <a:latin typeface="Calibri"/>
              </a:defRPr>
            </a:lvl2pPr>
            <a:lvl3pPr marL="857250" indent="-171450" defTabSz="685800">
              <a:spcBef>
                <a:spcPts val="0"/>
              </a:spcBef>
              <a:buFont typeface="Arial"/>
              <a:buChar char="•"/>
              <a:defRPr>
                <a:solidFill>
                  <a:schemeClr val="tx1"/>
                </a:solidFill>
                <a:latin typeface="Calibri"/>
              </a:defRPr>
            </a:lvl3pPr>
            <a:lvl4pPr marL="1200150" indent="-171450" defTabSz="685800">
              <a:spcBef>
                <a:spcPts val="0"/>
              </a:spcBef>
              <a:buFont typeface="Arial"/>
              <a:buChar char="–"/>
              <a:defRPr sz="1500">
                <a:solidFill>
                  <a:schemeClr val="tx1"/>
                </a:solidFill>
                <a:latin typeface="Calibri"/>
              </a:defRPr>
            </a:lvl4pPr>
            <a:lvl5pPr marL="1543050" indent="-171450" defTabSz="685800">
              <a:spcBef>
                <a:spcPts val="0"/>
              </a:spcBef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5pPr>
            <a:lvl6pPr marL="20002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6pPr>
            <a:lvl7pPr marL="24574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7pPr>
            <a:lvl8pPr marL="29146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8pPr>
            <a:lvl9pPr marL="33718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9pPr>
          </a:lstStyle>
          <a:p>
            <a:pPr defTabSz="514350">
              <a:buNone/>
              <a:defRPr/>
            </a:pPr>
            <a:r>
              <a:rPr lang="ru-RU" sz="1050" b="1" dirty="0">
                <a:solidFill>
                  <a:srgbClr val="A5644E">
                    <a:lumMod val="75000"/>
                  </a:srgb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202</a:t>
            </a:r>
            <a:r>
              <a:rPr lang="en-US" sz="1050" b="1" dirty="0">
                <a:solidFill>
                  <a:srgbClr val="A5644E">
                    <a:lumMod val="75000"/>
                  </a:srgb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 </a:t>
            </a:r>
            <a:endParaRPr sz="1050" b="1" dirty="0">
              <a:solidFill>
                <a:srgbClr val="A5644E">
                  <a:lumMod val="75000"/>
                </a:srgb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defTabSz="514350">
              <a:buNone/>
              <a:defRPr/>
            </a:pPr>
            <a:r>
              <a:rPr lang="ru-RU" sz="1050" dirty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28 организаций  </a:t>
            </a:r>
            <a:endParaRPr sz="1500" dirty="0">
              <a:solidFill>
                <a:srgbClr val="333333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defTabSz="514350">
              <a:buNone/>
              <a:defRPr/>
            </a:pPr>
            <a:r>
              <a:rPr lang="ru-RU" sz="1050" dirty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2 425 млн. руб. </a:t>
            </a:r>
            <a:endParaRPr sz="15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18"/>
          <p:cNvSpPr txBox="1">
            <a:spLocks noChangeArrowheads="1"/>
          </p:cNvSpPr>
          <p:nvPr/>
        </p:nvSpPr>
        <p:spPr bwMode="auto">
          <a:xfrm>
            <a:off x="5288964" y="3440548"/>
            <a:ext cx="1728788" cy="57708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685800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Calibri"/>
              </a:defRPr>
            </a:lvl1pPr>
            <a:lvl2pPr marL="557213" indent="-214313" defTabSz="685800">
              <a:spcBef>
                <a:spcPts val="0"/>
              </a:spcBef>
              <a:buFont typeface="Arial"/>
              <a:buChar char="–"/>
              <a:defRPr sz="2100">
                <a:solidFill>
                  <a:schemeClr val="tx1"/>
                </a:solidFill>
                <a:latin typeface="Calibri"/>
              </a:defRPr>
            </a:lvl2pPr>
            <a:lvl3pPr marL="857250" indent="-171450" defTabSz="685800">
              <a:spcBef>
                <a:spcPts val="0"/>
              </a:spcBef>
              <a:buFont typeface="Arial"/>
              <a:buChar char="•"/>
              <a:defRPr>
                <a:solidFill>
                  <a:schemeClr val="tx1"/>
                </a:solidFill>
                <a:latin typeface="Calibri"/>
              </a:defRPr>
            </a:lvl3pPr>
            <a:lvl4pPr marL="1200150" indent="-171450" defTabSz="685800">
              <a:spcBef>
                <a:spcPts val="0"/>
              </a:spcBef>
              <a:buFont typeface="Arial"/>
              <a:buChar char="–"/>
              <a:defRPr sz="1500">
                <a:solidFill>
                  <a:schemeClr val="tx1"/>
                </a:solidFill>
                <a:latin typeface="Calibri"/>
              </a:defRPr>
            </a:lvl4pPr>
            <a:lvl5pPr marL="1543050" indent="-171450" defTabSz="685800">
              <a:spcBef>
                <a:spcPts val="0"/>
              </a:spcBef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5pPr>
            <a:lvl6pPr marL="20002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6pPr>
            <a:lvl7pPr marL="24574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7pPr>
            <a:lvl8pPr marL="29146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8pPr>
            <a:lvl9pPr marL="33718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9pPr>
          </a:lstStyle>
          <a:p>
            <a:pPr defTabSz="514350">
              <a:buNone/>
              <a:defRPr/>
            </a:pPr>
            <a:r>
              <a:rPr lang="ru-RU" sz="1050" b="1" dirty="0">
                <a:solidFill>
                  <a:srgbClr val="A5644E">
                    <a:lumMod val="75000"/>
                  </a:srgb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2021</a:t>
            </a:r>
            <a:endParaRPr sz="1050" b="1" dirty="0">
              <a:solidFill>
                <a:srgbClr val="A5644E">
                  <a:lumMod val="75000"/>
                </a:srgb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defTabSz="514350">
              <a:buNone/>
              <a:defRPr/>
            </a:pPr>
            <a:r>
              <a:rPr lang="ru-RU" sz="1050" dirty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22 организации </a:t>
            </a:r>
            <a:endParaRPr sz="1050" dirty="0">
              <a:solidFill>
                <a:srgbClr val="333333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defTabSz="514350">
              <a:buNone/>
              <a:defRPr/>
            </a:pPr>
            <a:r>
              <a:rPr lang="ru-RU" sz="1050" dirty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825 млн. руб</a:t>
            </a:r>
            <a:r>
              <a:rPr lang="ru-RU" sz="1050" dirty="0">
                <a:solidFill>
                  <a:srgbClr val="A5644E">
                    <a:lumMod val="75000"/>
                  </a:srgb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  <a:endParaRPr sz="1050" dirty="0">
              <a:solidFill>
                <a:srgbClr val="A5644E">
                  <a:lumMod val="75000"/>
                </a:srgb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DF5E0172-65C0-44C2-897E-78FE99C5E123}"/>
              </a:ext>
            </a:extLst>
          </p:cNvPr>
          <p:cNvCxnSpPr>
            <a:cxnSpLocks/>
          </p:cNvCxnSpPr>
          <p:nvPr/>
        </p:nvCxnSpPr>
        <p:spPr bwMode="auto">
          <a:xfrm flipH="1">
            <a:off x="6387388" y="3441871"/>
            <a:ext cx="1" cy="536912"/>
          </a:xfrm>
          <a:prstGeom prst="line">
            <a:avLst/>
          </a:prstGeom>
          <a:ln>
            <a:solidFill>
              <a:srgbClr val="7C4B3B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104972" y="543015"/>
            <a:ext cx="2999411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85800">
              <a:defRPr/>
            </a:pPr>
            <a:r>
              <a:rPr lang="ru-RU" sz="1350" b="1" dirty="0">
                <a:solidFill>
                  <a:srgbClr val="624139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Инвестиционный налоговый вычет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088790" y="3462695"/>
            <a:ext cx="1728788" cy="57708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685800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Calibri"/>
              </a:defRPr>
            </a:lvl1pPr>
            <a:lvl2pPr marL="557213" indent="-214313" defTabSz="685800">
              <a:spcBef>
                <a:spcPts val="0"/>
              </a:spcBef>
              <a:buFont typeface="Arial"/>
              <a:buChar char="–"/>
              <a:defRPr sz="2100">
                <a:solidFill>
                  <a:schemeClr val="tx1"/>
                </a:solidFill>
                <a:latin typeface="Calibri"/>
              </a:defRPr>
            </a:lvl2pPr>
            <a:lvl3pPr marL="857250" indent="-171450" defTabSz="685800">
              <a:spcBef>
                <a:spcPts val="0"/>
              </a:spcBef>
              <a:buFont typeface="Arial"/>
              <a:buChar char="•"/>
              <a:defRPr>
                <a:solidFill>
                  <a:schemeClr val="tx1"/>
                </a:solidFill>
                <a:latin typeface="Calibri"/>
              </a:defRPr>
            </a:lvl3pPr>
            <a:lvl4pPr marL="1200150" indent="-171450" defTabSz="685800">
              <a:spcBef>
                <a:spcPts val="0"/>
              </a:spcBef>
              <a:buFont typeface="Arial"/>
              <a:buChar char="–"/>
              <a:defRPr sz="1500">
                <a:solidFill>
                  <a:schemeClr val="tx1"/>
                </a:solidFill>
                <a:latin typeface="Calibri"/>
              </a:defRPr>
            </a:lvl4pPr>
            <a:lvl5pPr marL="1543050" indent="-171450" defTabSz="685800">
              <a:spcBef>
                <a:spcPts val="0"/>
              </a:spcBef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5pPr>
            <a:lvl6pPr marL="20002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6pPr>
            <a:lvl7pPr marL="24574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7pPr>
            <a:lvl8pPr marL="29146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8pPr>
            <a:lvl9pPr marL="33718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9pPr>
          </a:lstStyle>
          <a:p>
            <a:pPr defTabSz="514350">
              <a:buNone/>
              <a:defRPr/>
            </a:pPr>
            <a:r>
              <a:rPr lang="ru-RU" sz="1050" b="1" dirty="0">
                <a:solidFill>
                  <a:srgbClr val="A5644E">
                    <a:lumMod val="75000"/>
                  </a:srgb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2019</a:t>
            </a:r>
            <a:endParaRPr sz="1050" b="1" dirty="0">
              <a:solidFill>
                <a:srgbClr val="A5644E">
                  <a:lumMod val="75000"/>
                </a:srgb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defTabSz="514350">
              <a:buNone/>
              <a:defRPr/>
            </a:pPr>
            <a:r>
              <a:rPr lang="ru-RU" sz="1050" dirty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9 организаций </a:t>
            </a:r>
            <a:endParaRPr sz="1050" dirty="0">
              <a:solidFill>
                <a:srgbClr val="333333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defTabSz="514350">
              <a:buNone/>
              <a:defRPr/>
            </a:pPr>
            <a:r>
              <a:rPr lang="ru-RU" sz="1050" dirty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287 млн. руб</a:t>
            </a:r>
            <a:r>
              <a:rPr lang="ru-RU" sz="1050" dirty="0">
                <a:solidFill>
                  <a:srgbClr val="A5644E">
                    <a:lumMod val="75000"/>
                  </a:srgb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  <a:endParaRPr sz="1050" dirty="0">
              <a:solidFill>
                <a:srgbClr val="A5644E">
                  <a:lumMod val="75000"/>
                </a:srgb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Box 18"/>
          <p:cNvSpPr txBox="1">
            <a:spLocks noChangeArrowheads="1"/>
          </p:cNvSpPr>
          <p:nvPr/>
        </p:nvSpPr>
        <p:spPr bwMode="auto">
          <a:xfrm>
            <a:off x="4136941" y="3446904"/>
            <a:ext cx="1273838" cy="57708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685800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Calibri"/>
              </a:defRPr>
            </a:lvl1pPr>
            <a:lvl2pPr marL="557213" indent="-214313" defTabSz="685800">
              <a:spcBef>
                <a:spcPts val="0"/>
              </a:spcBef>
              <a:buFont typeface="Arial"/>
              <a:buChar char="–"/>
              <a:defRPr sz="2100">
                <a:solidFill>
                  <a:schemeClr val="tx1"/>
                </a:solidFill>
                <a:latin typeface="Calibri"/>
              </a:defRPr>
            </a:lvl2pPr>
            <a:lvl3pPr marL="857250" indent="-171450" defTabSz="685800">
              <a:spcBef>
                <a:spcPts val="0"/>
              </a:spcBef>
              <a:buFont typeface="Arial"/>
              <a:buChar char="•"/>
              <a:defRPr>
                <a:solidFill>
                  <a:schemeClr val="tx1"/>
                </a:solidFill>
                <a:latin typeface="Calibri"/>
              </a:defRPr>
            </a:lvl3pPr>
            <a:lvl4pPr marL="1200150" indent="-171450" defTabSz="685800">
              <a:spcBef>
                <a:spcPts val="0"/>
              </a:spcBef>
              <a:buFont typeface="Arial"/>
              <a:buChar char="–"/>
              <a:defRPr sz="1500">
                <a:solidFill>
                  <a:schemeClr val="tx1"/>
                </a:solidFill>
                <a:latin typeface="Calibri"/>
              </a:defRPr>
            </a:lvl4pPr>
            <a:lvl5pPr marL="1543050" indent="-171450" defTabSz="685800">
              <a:spcBef>
                <a:spcPts val="0"/>
              </a:spcBef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5pPr>
            <a:lvl6pPr marL="20002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6pPr>
            <a:lvl7pPr marL="24574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7pPr>
            <a:lvl8pPr marL="29146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8pPr>
            <a:lvl9pPr marL="33718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9pPr>
          </a:lstStyle>
          <a:p>
            <a:pPr defTabSz="514350">
              <a:buNone/>
              <a:defRPr/>
            </a:pPr>
            <a:r>
              <a:rPr lang="ru-RU" sz="1050" b="1" dirty="0">
                <a:solidFill>
                  <a:srgbClr val="A5644E">
                    <a:lumMod val="75000"/>
                  </a:srgb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2020</a:t>
            </a:r>
            <a:endParaRPr sz="1050" b="1" dirty="0">
              <a:solidFill>
                <a:srgbClr val="A5644E">
                  <a:lumMod val="75000"/>
                </a:srgb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defTabSz="514350">
              <a:buNone/>
              <a:defRPr/>
            </a:pPr>
            <a:r>
              <a:rPr lang="ru-RU" sz="1050" dirty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12 организаций </a:t>
            </a:r>
            <a:endParaRPr sz="1050" dirty="0">
              <a:solidFill>
                <a:srgbClr val="333333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defTabSz="514350">
              <a:buNone/>
              <a:defRPr/>
            </a:pPr>
            <a:r>
              <a:rPr lang="ru-RU" sz="1050" dirty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405 млн. руб</a:t>
            </a:r>
            <a:r>
              <a:rPr lang="ru-RU" sz="1050" dirty="0">
                <a:solidFill>
                  <a:srgbClr val="A5644E">
                    <a:lumMod val="75000"/>
                  </a:srgb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  <a:endParaRPr sz="1050" dirty="0">
              <a:solidFill>
                <a:srgbClr val="A5644E">
                  <a:lumMod val="75000"/>
                </a:srgb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xmlns="" id="{DF5E0172-65C0-44C2-897E-78FE99C5E123}"/>
              </a:ext>
            </a:extLst>
          </p:cNvPr>
          <p:cNvCxnSpPr>
            <a:cxnSpLocks/>
          </p:cNvCxnSpPr>
          <p:nvPr/>
        </p:nvCxnSpPr>
        <p:spPr bwMode="auto">
          <a:xfrm flipH="1">
            <a:off x="4109760" y="3427641"/>
            <a:ext cx="1" cy="536912"/>
          </a:xfrm>
          <a:prstGeom prst="line">
            <a:avLst/>
          </a:prstGeom>
          <a:ln>
            <a:solidFill>
              <a:srgbClr val="7C4B3B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xmlns="" id="{DF5E0172-65C0-44C2-897E-78FE99C5E123}"/>
              </a:ext>
            </a:extLst>
          </p:cNvPr>
          <p:cNvCxnSpPr>
            <a:cxnSpLocks/>
          </p:cNvCxnSpPr>
          <p:nvPr/>
        </p:nvCxnSpPr>
        <p:spPr bwMode="auto">
          <a:xfrm flipH="1">
            <a:off x="5288964" y="3463990"/>
            <a:ext cx="1" cy="536912"/>
          </a:xfrm>
          <a:prstGeom prst="line">
            <a:avLst/>
          </a:prstGeom>
          <a:ln>
            <a:solidFill>
              <a:srgbClr val="7C4B3B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TextBox 18"/>
          <p:cNvSpPr txBox="1">
            <a:spLocks noChangeArrowheads="1"/>
          </p:cNvSpPr>
          <p:nvPr/>
        </p:nvSpPr>
        <p:spPr bwMode="auto">
          <a:xfrm>
            <a:off x="7485484" y="3460554"/>
            <a:ext cx="1402601" cy="57708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685800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Calibri"/>
              </a:defRPr>
            </a:lvl1pPr>
            <a:lvl2pPr marL="557213" indent="-214313" defTabSz="685800">
              <a:spcBef>
                <a:spcPts val="0"/>
              </a:spcBef>
              <a:buFont typeface="Arial"/>
              <a:buChar char="–"/>
              <a:defRPr sz="2100">
                <a:solidFill>
                  <a:schemeClr val="tx1"/>
                </a:solidFill>
                <a:latin typeface="Calibri"/>
              </a:defRPr>
            </a:lvl2pPr>
            <a:lvl3pPr marL="857250" indent="-171450" defTabSz="685800">
              <a:spcBef>
                <a:spcPts val="0"/>
              </a:spcBef>
              <a:buFont typeface="Arial"/>
              <a:buChar char="•"/>
              <a:defRPr>
                <a:solidFill>
                  <a:schemeClr val="tx1"/>
                </a:solidFill>
                <a:latin typeface="Calibri"/>
              </a:defRPr>
            </a:lvl3pPr>
            <a:lvl4pPr marL="1200150" indent="-171450" defTabSz="685800">
              <a:spcBef>
                <a:spcPts val="0"/>
              </a:spcBef>
              <a:buFont typeface="Arial"/>
              <a:buChar char="–"/>
              <a:defRPr sz="1500">
                <a:solidFill>
                  <a:schemeClr val="tx1"/>
                </a:solidFill>
                <a:latin typeface="Calibri"/>
              </a:defRPr>
            </a:lvl4pPr>
            <a:lvl5pPr marL="1543050" indent="-171450" defTabSz="685800">
              <a:spcBef>
                <a:spcPts val="0"/>
              </a:spcBef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5pPr>
            <a:lvl6pPr marL="20002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6pPr>
            <a:lvl7pPr marL="24574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7pPr>
            <a:lvl8pPr marL="29146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8pPr>
            <a:lvl9pPr marL="3371850" indent="-171450" defTabSz="685800">
              <a:spcBef>
                <a:spcPts val="0"/>
              </a:spcBef>
              <a:spcAft>
                <a:spcPts val="0"/>
              </a:spcAft>
              <a:buFont typeface="Arial"/>
              <a:buChar char="»"/>
              <a:defRPr sz="1500">
                <a:solidFill>
                  <a:schemeClr val="tx1"/>
                </a:solidFill>
                <a:latin typeface="Calibri"/>
              </a:defRPr>
            </a:lvl9pPr>
          </a:lstStyle>
          <a:p>
            <a:pPr defTabSz="514350">
              <a:buNone/>
              <a:defRPr/>
            </a:pPr>
            <a:r>
              <a:rPr lang="ru-RU" sz="1050" b="1" dirty="0">
                <a:solidFill>
                  <a:srgbClr val="A5644E">
                    <a:lumMod val="75000"/>
                  </a:srgb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2023</a:t>
            </a:r>
            <a:r>
              <a:rPr lang="en-US" sz="1050" b="1" dirty="0">
                <a:solidFill>
                  <a:srgbClr val="A5644E">
                    <a:lumMod val="75000"/>
                  </a:srgb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sz="1050" b="1" dirty="0">
              <a:solidFill>
                <a:srgbClr val="A5644E">
                  <a:lumMod val="75000"/>
                </a:srgb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defTabSz="514350">
              <a:buNone/>
              <a:defRPr/>
            </a:pPr>
            <a:r>
              <a:rPr lang="ru-RU" sz="1050" dirty="0" smtClean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37 организаций</a:t>
            </a:r>
            <a:endParaRPr sz="1500" dirty="0">
              <a:solidFill>
                <a:srgbClr val="333333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defTabSz="514350">
              <a:buNone/>
              <a:defRPr/>
            </a:pPr>
            <a:r>
              <a:rPr lang="ru-RU" sz="1050" dirty="0" smtClean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4 536 млн</a:t>
            </a:r>
            <a:r>
              <a:rPr lang="ru-RU" sz="1050" dirty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руб</a:t>
            </a:r>
            <a:r>
              <a:rPr lang="ru-RU" sz="1050" dirty="0" smtClean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  <a:endParaRPr sz="15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xmlns="" id="{DF5E0172-65C0-44C2-897E-78FE99C5E123}"/>
              </a:ext>
            </a:extLst>
          </p:cNvPr>
          <p:cNvCxnSpPr>
            <a:cxnSpLocks/>
          </p:cNvCxnSpPr>
          <p:nvPr/>
        </p:nvCxnSpPr>
        <p:spPr bwMode="auto">
          <a:xfrm flipH="1">
            <a:off x="7485484" y="3456788"/>
            <a:ext cx="1" cy="536912"/>
          </a:xfrm>
          <a:prstGeom prst="line">
            <a:avLst/>
          </a:prstGeom>
          <a:ln>
            <a:solidFill>
              <a:srgbClr val="7C4B3B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cxnSpLocks/>
          </p:cNvCxnSpPr>
          <p:nvPr/>
        </p:nvCxnSpPr>
        <p:spPr bwMode="auto">
          <a:xfrm>
            <a:off x="453403" y="4741788"/>
            <a:ext cx="8655101" cy="10405"/>
          </a:xfrm>
          <a:prstGeom prst="line">
            <a:avLst/>
          </a:prstGeom>
          <a:noFill/>
          <a:ln w="6350" cap="flat" cmpd="sng" algn="ctr">
            <a:solidFill>
              <a:srgbClr val="C3986D"/>
            </a:solidFill>
            <a:prstDash val="solid"/>
            <a:miter lim="800000"/>
          </a:ln>
          <a:effectLst/>
        </p:spPr>
      </p:cxnSp>
      <p:cxnSp>
        <p:nvCxnSpPr>
          <p:cNvPr id="35" name="Прямая соединительная линия 34"/>
          <p:cNvCxnSpPr>
            <a:cxnSpLocks/>
          </p:cNvCxnSpPr>
          <p:nvPr/>
        </p:nvCxnSpPr>
        <p:spPr bwMode="auto">
          <a:xfrm flipV="1">
            <a:off x="1217739" y="556264"/>
            <a:ext cx="7943608" cy="15915"/>
          </a:xfrm>
          <a:prstGeom prst="line">
            <a:avLst/>
          </a:prstGeom>
          <a:noFill/>
          <a:ln w="6350" cap="flat" cmpd="sng" algn="ctr">
            <a:solidFill>
              <a:srgbClr val="C3986D"/>
            </a:solidFill>
            <a:prstDash val="solid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3662889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5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0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15330</TotalTime>
  <Words>353</Words>
  <Application>Microsoft Office PowerPoint</Application>
  <PresentationFormat>Экран (16:9)</PresentationFormat>
  <Paragraphs>106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Яшкова Алиса Андреевна</dc:creator>
  <cp:lastModifiedBy>K7-Buzina</cp:lastModifiedBy>
  <cp:revision>741</cp:revision>
  <cp:lastPrinted>2024-05-28T10:09:53Z</cp:lastPrinted>
  <dcterms:created xsi:type="dcterms:W3CDTF">2016-05-27T07:20:02Z</dcterms:created>
  <dcterms:modified xsi:type="dcterms:W3CDTF">2024-11-01T01:40:44Z</dcterms:modified>
</cp:coreProperties>
</file>