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25"/>
  </p:notesMasterIdLst>
  <p:handoutMasterIdLst>
    <p:handoutMasterId r:id="rId26"/>
  </p:handoutMasterIdLst>
  <p:sldIdLst>
    <p:sldId id="751" r:id="rId2"/>
    <p:sldId id="773" r:id="rId3"/>
    <p:sldId id="785" r:id="rId4"/>
    <p:sldId id="753" r:id="rId5"/>
    <p:sldId id="775" r:id="rId6"/>
    <p:sldId id="789" r:id="rId7"/>
    <p:sldId id="790" r:id="rId8"/>
    <p:sldId id="786" r:id="rId9"/>
    <p:sldId id="755" r:id="rId10"/>
    <p:sldId id="777" r:id="rId11"/>
    <p:sldId id="784" r:id="rId12"/>
    <p:sldId id="778" r:id="rId13"/>
    <p:sldId id="779" r:id="rId14"/>
    <p:sldId id="780" r:id="rId15"/>
    <p:sldId id="781" r:id="rId16"/>
    <p:sldId id="782" r:id="rId17"/>
    <p:sldId id="783" r:id="rId18"/>
    <p:sldId id="791" r:id="rId19"/>
    <p:sldId id="792" r:id="rId20"/>
    <p:sldId id="793" r:id="rId21"/>
    <p:sldId id="794" r:id="rId22"/>
    <p:sldId id="787" r:id="rId23"/>
    <p:sldId id="788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1F497D"/>
    <a:srgbClr val="FF3300"/>
    <a:srgbClr val="0000FF"/>
    <a:srgbClr val="006600"/>
    <a:srgbClr val="FF6600"/>
    <a:srgbClr val="71893F"/>
    <a:srgbClr val="9BA059"/>
    <a:srgbClr val="39659B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07" autoAdjust="0"/>
    <p:restoredTop sz="95433" autoAdjust="0"/>
  </p:normalViewPr>
  <p:slideViewPr>
    <p:cSldViewPr>
      <p:cViewPr varScale="1">
        <p:scale>
          <a:sx n="106" d="100"/>
          <a:sy n="106" d="100"/>
        </p:scale>
        <p:origin x="9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69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553" cy="496650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521" y="2"/>
            <a:ext cx="2945553" cy="496650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D158BB07-6FD5-4049-96C9-BF02BE27F4E1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977"/>
            <a:ext cx="2945553" cy="496650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521" y="9429977"/>
            <a:ext cx="2945553" cy="496650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B642DE85-E0E0-402B-AEB9-EBBC5EC55B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29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14E11A84-A8F0-4896-8C29-909DE24E980A}" type="datetimeFigureOut">
              <a:rPr lang="ru-RU" smtClean="0"/>
              <a:pPr/>
              <a:t>27.06.2023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2089" tIns="46045" rIns="92089" bIns="4604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6411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0EABA66B-974E-420C-A70B-A04126BAD9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62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617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12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039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737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389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94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75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93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52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982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917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5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443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BA66B-974E-420C-A70B-A04126BAD949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49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D1EA-B48E-B84D-AA1A-A61B693B836A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B110-D96E-E244-8773-E671C1EB8481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B2A4B-804B-444A-9C30-83753BD3A38C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41EA-9B3A-C543-B759-BA7C3F479BFD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9DD71-5102-A14A-B795-4D0EE1A97F84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EC59-A465-A944-BC52-FF5D93B373EF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8619-4E3F-2548-945A-B1D6D6F7DE5C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10A6-B998-5C45-BB3D-565CC6913E6B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C633-FC2C-854F-A887-C7CE7FC36E15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5D33-8F71-FC4B-85B2-96F0F094C6A6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CFB0-5820-7344-9CFA-748AD168F2B3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CD35884-05D1-3341-B6D9-1F3F4CDC2FD6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3B73C3C-9B66-4969-BF39-F665224087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nx/gw_x15bs3sjcqv9dm14lhss80000gn/T/com.microsoft.Word/WebArchiveCopyPasteTempFiles/gerb_berdsk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857F6-8569-5A4C-947F-884B3B09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72" y="1755987"/>
            <a:ext cx="8295456" cy="131296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br>
              <a:rPr lang="ru-RU" b="1" dirty="0"/>
            </a:br>
            <a:r>
              <a:rPr lang="ru-RU" sz="3100" b="1" dirty="0"/>
              <a:t>Замечания, поступившие к </a:t>
            </a:r>
            <a:br>
              <a:rPr lang="ru-RU" sz="3100" b="1" dirty="0"/>
            </a:br>
            <a:r>
              <a:rPr lang="ru-RU" sz="2700" b="1" dirty="0"/>
              <a:t>АКТУАЛИЗАЦИИ СХЕМЫ ТЕПЛОСНАБЖЕНИЯ ГОРОДА БЕРДСКА НА 2024 ГОД И НА ПЕРИОД ДО 2040 Г.</a:t>
            </a:r>
            <a:endParaRPr lang="ru-RU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72F15DA-74F4-B542-B256-1722F16B6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95" y="23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1" name="Рисунок 2" descr="Герб города Бердска">
            <a:extLst>
              <a:ext uri="{FF2B5EF4-FFF2-40B4-BE49-F238E27FC236}">
                <a16:creationId xmlns:a16="http://schemas.microsoft.com/office/drawing/2014/main" id="{C48413EF-944E-1B42-8079-1447BC1F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595" y="239398"/>
            <a:ext cx="11684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165C6B-26CA-6D4A-8C88-24DA2E3C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44546F3-1F8A-854F-8C42-30B30E4F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3" y="3018176"/>
            <a:ext cx="4654107" cy="34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1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12334"/>
              </p:ext>
            </p:extLst>
          </p:nvPr>
        </p:nvGraphicFramePr>
        <p:xfrm>
          <a:off x="611560" y="1268760"/>
          <a:ext cx="8075240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609473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№№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порядке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пп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а), в) п.4 постановления Правительства РФ от 22.02.2012 г. № 154 «О требованиях к схемам теплоснабжения, порядку их разработки и утверждения» в схему теплоснабжения включаются разделы: 1 «Показатели существующего и перспективного спроса на тепловую энергию (мощность) и теплоноситель в установленных границах территории поселения, городского округа, города федерального значения; раздел 3 «Существующие и перспективные балансы теплоносителя». Так, в Таблице 3-7 главы 4 «Существующие и перспективные балансы тепловой мощности источников тепловой энергию&gt; в разделе Теплоисточник № 6 Котельная «Восточная» (проект) в период с 2024 до 2040 гг. не указана присоединенная договорная тепловая нагрузка в паре – равна «0», что проворчит существующему балансу в Таблице 3-2 разделу Теплоисточник № 1 - Котельная ООО «ТГК 1» (промплощадка)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При строительстве котельной «Восточная» взамен котельной ООО «ТГК 1» не предусмотрено выработка пара, поэтому в балансы выработка пара на период после 2024 г. не включена. Основание - официальный ответ Администрации г. Бердска ООО «ТГК 1» письмом от  18.05.2022 г. №2350-05/01-18 (копия письма ниже)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нарушение п.5 ст. 42 Федерального закона  от  27.07.2010  г.  № 190-ФЗ «О теплоснабжении»,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пп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.8 ч.1 ст.1О Федерального закона от 26.07.2006 г. № 135-ФЗ «О защите конструкции», в проекте актуализированной схемы теплоснабжения города Бердска на 2024 год и на период до 2040 г., для одного из крупных потребителей пара «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Сиббиофарм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создаются дискриминационные  условия, создаются препятствия доступа к услугам в сфере теплоснабжения.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Ограничения на подключение по теплу на отопление ООО «</a:t>
                      </a:r>
                      <a:r>
                        <a:rPr lang="ru-RU" sz="1100" dirty="0" err="1"/>
                        <a:t>Сиббиофарм</a:t>
                      </a:r>
                      <a:r>
                        <a:rPr lang="ru-RU" sz="1100" dirty="0"/>
                        <a:t>» не существует, выработка пара на котельной «Восточной» не предусмотрено.</a:t>
                      </a:r>
                    </a:p>
                    <a:p>
                      <a:r>
                        <a:rPr lang="ru-RU" sz="1100" dirty="0"/>
                        <a:t>Ссылка на официальный ответ см. п 4 настоящей таблицы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52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39CA51-78E6-CDE8-1A2D-695642D0A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1160057"/>
            <a:ext cx="3537027" cy="517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A58356-122F-48D5-C64D-269D33E613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185" y="1081326"/>
            <a:ext cx="3429364" cy="5330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871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710449"/>
              </p:ext>
            </p:extLst>
          </p:nvPr>
        </p:nvGraphicFramePr>
        <p:xfrm>
          <a:off x="755576" y="1268760"/>
          <a:ext cx="8004319" cy="4864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143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537465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r>
                        <a:rPr lang="ru-RU" sz="1100" dirty="0"/>
                        <a:t>№№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2537179">
                <a:tc>
                  <a:txBody>
                    <a:bodyPr/>
                    <a:lstStyle/>
                    <a:p>
                      <a:r>
                        <a:rPr lang="ru-RU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 порядке  п.5  ст.4.2.  Федерального закона от  27.07.201О  г  № 190-ФЗ  «О теплоснабжении» обеспечение недискриминационного доступа к услугам по передаче тепловой энергии, теплоносителя, а также недискриминационного доступа к услугам по Подключению (технологическому присоединению) к системам теплоснабжения контролируется в соответствии с настоящим Федеральным законом, антимонопольным законодательством РФ № 135 и утвержденными Правительством РФ правилами № 787 недискриминационного доступа к услугам по передаче тепловой энергии, теплоносителя и правилами недискриминационного доступа к услугам по подключению (технологическому присоединению) к системам теплоснабжения.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</a:t>
                      </a:r>
                    </a:p>
                    <a:p>
                      <a:r>
                        <a:rPr lang="ru-RU" sz="1100" dirty="0"/>
                        <a:t>См. п. 4 и 5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Книга Актуализация схемы теплоснабжения Бердска 2024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19 табл. 1.4 - перенести нагрузку в паре из категории население в категорию прочие потребители;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19 табл. 1.4 - не корректно указана суммарная нагрузка на город «ТГК 1» (город) в размере 71.74 Гкал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</a:t>
                      </a:r>
                    </a:p>
                    <a:p>
                      <a:r>
                        <a:rPr lang="ru-RU" sz="1100" dirty="0"/>
                        <a:t>В таблице указана расчетная нагрузка исходя из средней температуры ГВС.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79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627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56058"/>
              </p:ext>
            </p:extLst>
          </p:nvPr>
        </p:nvGraphicFramePr>
        <p:xfrm>
          <a:off x="827584" y="1268760"/>
          <a:ext cx="7932311" cy="503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538552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598360">
                <a:tc>
                  <a:txBody>
                    <a:bodyPr/>
                    <a:lstStyle/>
                    <a:p>
                      <a:r>
                        <a:rPr lang="ru-RU" sz="1100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31 табл. 2-15 - в указанной нагрузке на промышленную площадку отсутствует нагрузка по пару, а также не верно указана нагрузка на промышленную площадку.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 частично.</a:t>
                      </a:r>
                    </a:p>
                    <a:p>
                      <a:r>
                        <a:rPr lang="ru-RU" sz="1100" dirty="0"/>
                        <a:t>Нагрузки по пару после 2024 г. отсутствуют. См. п.4, 5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ЗЗ табл. 2-16 -указана суммарная присоединенная нагрузка всех потребителей в размере 102.9 Гкал/ч указана не верно, Нагрузка составляет 103.35 Гкал/ч.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2774584">
                <a:tc>
                  <a:txBody>
                    <a:bodyPr/>
                    <a:lstStyle/>
                    <a:p>
                      <a:r>
                        <a:rPr lang="ru-RU" sz="11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40 табл. 1.0-263 - данные по балансу пару указаны не верно, принять согласно ниже приведенной таблице: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40 табл. 1.0-263 - нагрузка потребления пара на 2024-2025 гг. и далее сохраниться на данном уровне, просим внести корректировку до 2040 года: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 </a:t>
                      </a:r>
                    </a:p>
                    <a:p>
                      <a:r>
                        <a:rPr lang="ru-RU" sz="1100" dirty="0"/>
                        <a:t>См. п. 4,5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7929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B72F7F-1DDF-FF4C-B725-276B3DA35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1112"/>
              </p:ext>
            </p:extLst>
          </p:nvPr>
        </p:nvGraphicFramePr>
        <p:xfrm>
          <a:off x="1619672" y="3356992"/>
          <a:ext cx="3816423" cy="201622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72141">
                  <a:extLst>
                    <a:ext uri="{9D8B030D-6E8A-4147-A177-3AD203B41FA5}">
                      <a16:colId xmlns:a16="http://schemas.microsoft.com/office/drawing/2014/main" val="2687130560"/>
                    </a:ext>
                  </a:extLst>
                </a:gridCol>
                <a:gridCol w="1272141">
                  <a:extLst>
                    <a:ext uri="{9D8B030D-6E8A-4147-A177-3AD203B41FA5}">
                      <a16:colId xmlns:a16="http://schemas.microsoft.com/office/drawing/2014/main" val="3076946955"/>
                    </a:ext>
                  </a:extLst>
                </a:gridCol>
                <a:gridCol w="1272141">
                  <a:extLst>
                    <a:ext uri="{9D8B030D-6E8A-4147-A177-3AD203B41FA5}">
                      <a16:colId xmlns:a16="http://schemas.microsoft.com/office/drawing/2014/main" val="2615111200"/>
                    </a:ext>
                  </a:extLst>
                </a:gridCol>
              </a:tblGrid>
              <a:tr h="331287">
                <a:tc>
                  <a:txBody>
                    <a:bodyPr/>
                    <a:lstStyle/>
                    <a:p>
                      <a:pPr marL="78740">
                        <a:lnSpc>
                          <a:spcPts val="1185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Установленная</a:t>
                      </a:r>
                      <a:r>
                        <a:rPr lang="en-US" sz="1200" b="0" spc="250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123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200" b="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Гкал</a:t>
                      </a:r>
                      <a:r>
                        <a:rPr lang="en-US" sz="1200" b="0" spc="-10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="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ts val="1185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en-US" sz="1200" b="0" spc="-20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49.5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75899539"/>
                  </a:ext>
                </a:extLst>
              </a:tr>
              <a:tr h="331287">
                <a:tc>
                  <a:txBody>
                    <a:bodyPr/>
                    <a:lstStyle/>
                    <a:p>
                      <a:pPr marL="78105">
                        <a:lnSpc>
                          <a:spcPts val="123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Располагаемая</a:t>
                      </a:r>
                      <a:r>
                        <a:rPr lang="en-US" sz="1200" spc="19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128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Гкал/час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ts val="123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200" spc="-2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7335053"/>
                  </a:ext>
                </a:extLst>
              </a:tr>
              <a:tr h="331287">
                <a:tc>
                  <a:txBody>
                    <a:bodyPr/>
                    <a:lstStyle/>
                    <a:p>
                      <a:pPr marL="74930">
                        <a:lnSpc>
                          <a:spcPts val="11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9494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en-US" sz="1200" spc="235">
                          <a:solidFill>
                            <a:srgbClr val="49494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нужды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Гкал/час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ts val="123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spc="-2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82200406"/>
                  </a:ext>
                </a:extLst>
              </a:tr>
              <a:tr h="331287">
                <a:tc>
                  <a:txBody>
                    <a:bodyPr/>
                    <a:lstStyle/>
                    <a:p>
                      <a:pPr marL="74930">
                        <a:lnSpc>
                          <a:spcPts val="11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en-US" sz="1200" spc="24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нужды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n-US" sz="1150" dirty="0">
                          <a:solidFill>
                            <a:srgbClr val="49494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ts val="123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spc="-25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spc="-25">
                          <a:solidFill>
                            <a:srgbClr val="62626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spc="-25">
                          <a:solidFill>
                            <a:srgbClr val="49494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46474907"/>
                  </a:ext>
                </a:extLst>
              </a:tr>
              <a:tr h="538341">
                <a:tc>
                  <a:txBody>
                    <a:bodyPr/>
                    <a:lstStyle/>
                    <a:p>
                      <a:pPr marL="7874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Договорная</a:t>
                      </a:r>
                      <a:r>
                        <a:rPr lang="en-US" sz="1200" spc="125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нагрузка</a:t>
                      </a:r>
                      <a:r>
                        <a:rPr lang="en-US" sz="1200" spc="80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20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</a:t>
                      </a:r>
                      <a:r>
                        <a:rPr lang="en-US" sz="120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ебителей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Гкал/час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ts val="134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200" spc="-25">
                          <a:solidFill>
                            <a:srgbClr val="49494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79928051"/>
                  </a:ext>
                </a:extLst>
              </a:tr>
              <a:tr h="152737">
                <a:tc>
                  <a:txBody>
                    <a:bodyPr/>
                    <a:lstStyle/>
                    <a:p>
                      <a:pPr marL="84455">
                        <a:lnSpc>
                          <a:spcPts val="1095"/>
                        </a:lnSpc>
                        <a:spcAft>
                          <a:spcPts val="0"/>
                        </a:spcAft>
                      </a:pPr>
                      <a:r>
                        <a:rPr lang="en-US" sz="1200" spc="-10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1095"/>
                        </a:lnSpc>
                        <a:spcAft>
                          <a:spcPts val="0"/>
                        </a:spcAft>
                      </a:pPr>
                      <a:r>
                        <a:rPr lang="en-US" sz="1200" spc="-1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Гкал/час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1095"/>
                        </a:lnSpc>
                        <a:spcAft>
                          <a:spcPts val="0"/>
                        </a:spcAft>
                      </a:pPr>
                      <a:r>
                        <a:rPr lang="en-US" sz="1200" spc="-10" dirty="0">
                          <a:solidFill>
                            <a:srgbClr val="49494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38.05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2461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51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68566"/>
              </p:ext>
            </p:extLst>
          </p:nvPr>
        </p:nvGraphicFramePr>
        <p:xfrm>
          <a:off x="827584" y="1268760"/>
          <a:ext cx="7932311" cy="481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538552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598360">
                <a:tc>
                  <a:txBody>
                    <a:bodyPr/>
                    <a:lstStyle/>
                    <a:p>
                      <a:r>
                        <a:rPr lang="ru-RU" sz="1100" dirty="0"/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45табл. 3-27 - подпитка тепловые сети согласно существующего договора между ООО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«ТГК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и МУП «КБУ» составляет 69,003 м3 в год, просим внести корректировку, а также за 2023 год было отпущено в сеть для подпитки сверх нормативной подпитки 143 847.7 м3, требуем внести корректировку в данную таблицу;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стр.153табл. 14-87 - нагрузка потребления пара на 2024-2025 гг. и далее сохраниться на данном уровне (уровень 2023г.), просим внести корректировку до 2040 года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 </a:t>
                      </a:r>
                    </a:p>
                    <a:p>
                      <a:r>
                        <a:rPr lang="ru-RU" sz="1100" dirty="0"/>
                        <a:t>См. п. 4,5 настоящей таблицы.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1 Существующее положение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1З по тексту - договор с «ЗАО «Бердский строительный трест» расторгнут. Поставка пара осуществляется только абоненту ООО «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Сиббиофарм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расположенному на территории промышленной площадки, просим внести корректировку.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</a:t>
                      </a:r>
                    </a:p>
                    <a:p>
                      <a:r>
                        <a:rPr lang="ru-RU" sz="1100" dirty="0"/>
                        <a:t>Данные внесены по базовому 2022 г. на основании информации предоставленной ООО «ТГК 1» 13.12.2022 г. №603.</a:t>
                      </a:r>
                    </a:p>
                    <a:p>
                      <a:r>
                        <a:rPr lang="ru-RU" sz="1100" dirty="0"/>
                        <a:t>Упоминание о прекращении договора включено.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79296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13 табл. 1-2 - не верно указан адрес котельной ООО «ТГК 1», указать ул. Химзаводская 11/1, также указана не верно тепловая нагрузка, отпускаемая на город.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552206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21 по тексту - договор с «ЗАО «Бердский строительный трест» расторгнут. Поставка данному абоненту не осуществляется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Отклонено. </a:t>
                      </a:r>
                    </a:p>
                    <a:p>
                      <a:r>
                        <a:rPr lang="ru-RU" sz="1100" dirty="0"/>
                        <a:t>См. п. 8.1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534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541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47479"/>
              </p:ext>
            </p:extLst>
          </p:nvPr>
        </p:nvGraphicFramePr>
        <p:xfrm>
          <a:off x="827584" y="1268760"/>
          <a:ext cx="7932311" cy="5583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538552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2974624">
                <a:tc>
                  <a:txBody>
                    <a:bodyPr/>
                    <a:lstStyle/>
                    <a:p>
                      <a:r>
                        <a:rPr lang="ru-RU" sz="1100" dirty="0"/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39табл. 2.14 - общее количество котлов составляет 7 шт. Внести корректировку части работы котлов, согласно ниже приведенной таблице</a:t>
                      </a:r>
                      <a:r>
                        <a:rPr lang="ru-RU" sz="1200" dirty="0">
                          <a:effectLst/>
                        </a:rPr>
                        <a:t> :</a:t>
                      </a:r>
                    </a:p>
                    <a:p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40 по тексту - «На основании постановления Администрации города Бердска №2393 от 25.08.2020г. деятельность предприятия ...» Правовых оснований продолжать работу у ООО «ТГК 1» нет.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Отклонено. </a:t>
                      </a:r>
                    </a:p>
                    <a:p>
                      <a:r>
                        <a:rPr lang="ru-RU" sz="1100" dirty="0"/>
                        <a:t>См. п. 4.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42табл. 2.15 - подачу тепловой энергии в летний период котельная ООО «ТГК 1» не производит, также просим произвести разбивку за 202l г. и за 2022 г. в части расхода тепловой энергии на «город,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пром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пл., пар».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В информации предоставленной ООО «ТГК 1» 13.12.2022 г. №603. указано наличие тепловой нагрузки в июне в 2021 и 2022 гг.. Данных по разбивке расхода тепла предоставлено не было.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781F1B8-BD6E-854B-8137-39BE68849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21649"/>
              </p:ext>
            </p:extLst>
          </p:nvPr>
        </p:nvGraphicFramePr>
        <p:xfrm>
          <a:off x="1691680" y="2420888"/>
          <a:ext cx="3840087" cy="1994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3784">
                  <a:extLst>
                    <a:ext uri="{9D8B030D-6E8A-4147-A177-3AD203B41FA5}">
                      <a16:colId xmlns:a16="http://schemas.microsoft.com/office/drawing/2014/main" val="2866635932"/>
                    </a:ext>
                  </a:extLst>
                </a:gridCol>
                <a:gridCol w="1384266">
                  <a:extLst>
                    <a:ext uri="{9D8B030D-6E8A-4147-A177-3AD203B41FA5}">
                      <a16:colId xmlns:a16="http://schemas.microsoft.com/office/drawing/2014/main" val="183474571"/>
                    </a:ext>
                  </a:extLst>
                </a:gridCol>
                <a:gridCol w="1352037">
                  <a:extLst>
                    <a:ext uri="{9D8B030D-6E8A-4147-A177-3AD203B41FA5}">
                      <a16:colId xmlns:a16="http://schemas.microsoft.com/office/drawing/2014/main" val="206157889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en-US" sz="1150" spc="195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50" spc="-1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740" marR="34290" indent="-1270" algn="l">
                        <a:lnSpc>
                          <a:spcPts val="135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tabLst>
                          <a:tab pos="554355" algn="l"/>
                          <a:tab pos="1160145" algn="l"/>
                        </a:tabLst>
                      </a:pPr>
                      <a:r>
                        <a:rPr lang="en-US" sz="1150" spc="-2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en-US" sz="115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50" spc="-1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ввода</a:t>
                      </a:r>
                      <a:r>
                        <a:rPr lang="en-US" sz="115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50" spc="-5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1150" spc="-5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50" spc="-1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эксплvатацию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 indent="63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15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en-US" sz="1150" spc="37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5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котла</a:t>
                      </a:r>
                      <a:r>
                        <a:rPr lang="en-US" sz="1150" spc="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5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en-US" sz="115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5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en-US" sz="1150" dirty="0" err="1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en-US" sz="1150" dirty="0">
                          <a:solidFill>
                            <a:srgbClr val="59595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36791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К50-14№1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1977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91 657</a:t>
                      </a:r>
                      <a:endParaRPr kumimoji="0" lang="ru-RU" sz="1150" kern="120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78104261"/>
                  </a:ext>
                </a:extLst>
              </a:tr>
              <a:tr h="185161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50-14 №2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1979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83 811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464629"/>
                  </a:ext>
                </a:extLst>
              </a:tr>
              <a:tr h="174361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50-14 №3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1979</a:t>
                      </a:r>
                      <a:endParaRPr kumimoji="0" lang="ru-RU" sz="1150" kern="120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87 959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51729739"/>
                  </a:ext>
                </a:extLst>
              </a:tr>
              <a:tr h="163561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50-14№4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1079</a:t>
                      </a:r>
                      <a:endParaRPr kumimoji="0" lang="ru-RU" sz="1150" kern="120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92429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85884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ДК.Вр</a:t>
                      </a: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10-13-250 №5а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50" kern="120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823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76337708"/>
                  </a:ext>
                </a:extLst>
              </a:tr>
              <a:tr h="193906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50-14 №6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kumimoji="0" lang="ru-RU" sz="1150" kern="120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58 084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260032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 err="1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50-14 №7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kumimoji="0" lang="ru-RU" sz="1150" kern="120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algn="ctr" rtl="0" eaLnBrk="1" latinLnBrk="0" hangingPunct="1">
                        <a:lnSpc>
                          <a:spcPct val="107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50" kern="1200" dirty="0">
                          <a:solidFill>
                            <a:srgbClr val="181818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58 714</a:t>
                      </a:r>
                      <a:endParaRPr kumimoji="0" lang="ru-RU" sz="1150" kern="1200" dirty="0">
                        <a:solidFill>
                          <a:srgbClr val="18181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39790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62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16730"/>
              </p:ext>
            </p:extLst>
          </p:nvPr>
        </p:nvGraphicFramePr>
        <p:xfrm>
          <a:off x="827584" y="1268760"/>
          <a:ext cx="7932311" cy="4615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466544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670368">
                <a:tc>
                  <a:txBody>
                    <a:bodyPr/>
                    <a:lstStyle/>
                    <a:p>
                      <a:r>
                        <a:rPr lang="ru-RU" sz="1100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167 табл. 8.120 - не верно указан нормативный запас топлива за 2022 г. (приказ от 24.08.2021 г. Nо137-ТЭ «Департамент по тарифам НСО»);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2 Перспективное положение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5 табл. 1-1 - не корректно указана нагрузка на промышленную площадку, отсутствует нагрузка по пару. Просим внести корректировку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Выполнено.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4 Балансы.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669038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8 табл. 3-2 - нагрузка потребления пара на 2024-2025 гг. и далее сохранится на данном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уровне, просим внести корректировку до 2040 года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</a:t>
                      </a:r>
                    </a:p>
                    <a:p>
                      <a:r>
                        <a:rPr lang="ru-RU" sz="1100" dirty="0"/>
                        <a:t>См. п. 4,5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137861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5 Мастер-план.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59607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6 по тексту - при рассмотрении сценариев выводы из работы котельной ООО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«ТГК 1» не рассматривается возможность подачи пара на промышленную площадку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(для ООО «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Сиббиофарм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»), просим рассмотреть и внести корректировки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Отклонено.</a:t>
                      </a:r>
                    </a:p>
                    <a:p>
                      <a:r>
                        <a:rPr lang="ru-RU" sz="1100" dirty="0"/>
                        <a:t>См. п. 4,5 настоящей таблицы.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797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63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11373"/>
              </p:ext>
            </p:extLst>
          </p:nvPr>
        </p:nvGraphicFramePr>
        <p:xfrm>
          <a:off x="827584" y="1268760"/>
          <a:ext cx="7932311" cy="2050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466544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10328">
                <a:tc>
                  <a:txBody>
                    <a:bodyPr/>
                    <a:lstStyle/>
                    <a:p>
                      <a:r>
                        <a:rPr lang="ru-RU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10 перспективные топливные балансы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12.1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16 табл. 11 - удельный расход условного топлива на выработку тепловой энергии составляет 198.5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кr.у.т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./ Гкал. (совместно уголь и мазут).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r>
                        <a:rPr lang="ru-RU" sz="1100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З6 табл. 51- в летний период котельная ООО «ТГК 1» не производит выработку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Отклонено.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См п.8.6 настоящей таблицы.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Данные за 2023 и 2024 год взяты в интерполяции данных за 2022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10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Дополнительные 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18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449258"/>
              </p:ext>
            </p:extLst>
          </p:nvPr>
        </p:nvGraphicFramePr>
        <p:xfrm>
          <a:off x="834444" y="1124744"/>
          <a:ext cx="7932311" cy="463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466544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10328">
                <a:tc>
                  <a:txBody>
                    <a:bodyPr/>
                    <a:lstStyle/>
                    <a:p>
                      <a:r>
                        <a:rPr lang="ru-RU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ru-RU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Согласно п.20 ст.2 Федеральным законом от 27.07.2010 № 190-ФЗ «О теплоснабжении» схема теплоснабжения - документ, содержащий предпроектные материалы по обоснованию эффективного и безопасного функционирования систем теплоснабжения поселения, городского округа, их развития с учетом правового регулирования в области энергосбережения и повышения энергетической эффективности и утверждаемый правовым актом, не имеющим нормативного характера, федерального органа исполнительной власти, уполномоченного Правительством Российской Федерации на реализацию государственной политики в сфере теплоснабжения (далее - федеральный орган исполнительной власти, уполномоченный на реализацию государственной политики в сфере теплоснабжения), или органа местного самоуправления.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Схема теплоснабжения должна решать одну из основных задач - определение правовых основ для теплоснабжающих организаций города Бердска и границ зон их деятельности. В настоящее время у ООО «ТГК 1» нет правовых оснований для дальнейшей работы с целью организации подготовки к отопительному периоду 2023- 2024 гг.(процедура вывода котельной из эксплуатации закона).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endParaRPr kumimoji="0" lang="ru-RU" sz="10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См. п. 2 ответа на замечание ТГК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34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Дополнительные 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763706"/>
              </p:ext>
            </p:extLst>
          </p:nvPr>
        </p:nvGraphicFramePr>
        <p:xfrm>
          <a:off x="834444" y="1124744"/>
          <a:ext cx="7932311" cy="462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466544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10328">
                <a:tc>
                  <a:txBody>
                    <a:bodyPr/>
                    <a:lstStyle/>
                    <a:p>
                      <a:r>
                        <a:rPr lang="ru-RU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eaLnBrk="1" latinLnBrk="0" hangingPunct="1"/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актуализации схемы теплоснабжения города Бердска на 2024 год и на период до 2040 года поднимается проблема уголовно-правовой оценки незаконного утверждения схемы теплоснабжения органом местного самоуправления в ущерб интересам ООО «ТГК 1», как одному из участников соответствующего рынка. Ущемление прав субъектов предпринимательской деятельности (незаконное вмешательство в деятельность юридического лица, если эти деяния совершены должностным лицом с использованием своего служебного положения) посредством включения в схему теплоснабжения незаконных положений способно привести к прекращению или ограничению деятельности ООО «ТГК 1». Такое деяние может быть оценено как незаконное вмешательство в их деятельность, что является формой совершения преступления, предусмотренного ст. 169 УК РФ. В результате чего следует вывод о необходимости усиления уголовной ответственности должностных лиц органов местного самоуправления за совершение подобных деяний и совершенствования правоприменительной практики в части их точной квалификации. Фактически принятие таких решений вопреки законным интересам определенной теплоснабжающей организации ООО «ТГК 1» способно сделать её предпринимательскую деятельность попросту невозможной </a:t>
                      </a:r>
                    </a:p>
                    <a:p>
                      <a:pPr marL="0" algn="l" rtl="0" eaLnBrk="1" latinLnBrk="0" hangingPunct="1"/>
                      <a:b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Вопрос лежит в сфере ответственности администрации города, а не разработчиков схемы.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13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548680"/>
            <a:ext cx="8288976" cy="72008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cap="all" dirty="0"/>
              <a:t>Перечень замечаний и предложений, поступивших при разработке и утверждении схемы теплоснабжения г. Бердска.</a:t>
            </a:r>
            <a:endParaRPr lang="ru-RU" sz="2400" b="1" cap="all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F430CE3-AEAF-844F-BF83-1D392E09679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27584" y="1988840"/>
            <a:ext cx="777240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При ознакомлении со схемой теплоснабжения г. Бердска размещенной на сайте администрации города на период до 2040 года поступили следующие замечания:</a:t>
            </a:r>
          </a:p>
          <a:p>
            <a:pPr marL="0" lvl="0" indent="0">
              <a:buNone/>
            </a:pPr>
            <a:endParaRPr lang="ru-RU" sz="2000" dirty="0"/>
          </a:p>
          <a:p>
            <a:pPr lvl="0"/>
            <a:r>
              <a:rPr lang="ru-RU" sz="2000" dirty="0"/>
              <a:t>Уведомление от ООО «М 300»;</a:t>
            </a:r>
          </a:p>
          <a:p>
            <a:pPr lvl="0"/>
            <a:r>
              <a:rPr lang="ru-RU" sz="2000" dirty="0"/>
              <a:t>Замечания от ООО «ТГК-1»;</a:t>
            </a:r>
          </a:p>
          <a:p>
            <a:pPr lvl="0"/>
            <a:r>
              <a:rPr lang="ru-RU" sz="2000" dirty="0"/>
              <a:t>Замечания от МУП «КБУ». </a:t>
            </a:r>
            <a:endParaRPr lang="ru-RU" sz="28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213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Дополнительные 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979489"/>
              </p:ext>
            </p:extLst>
          </p:nvPr>
        </p:nvGraphicFramePr>
        <p:xfrm>
          <a:off x="834444" y="1124744"/>
          <a:ext cx="7932311" cy="320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4466544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961711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10328">
                <a:tc>
                  <a:txBody>
                    <a:bodyPr/>
                    <a:lstStyle/>
                    <a:p>
                      <a:r>
                        <a:rPr lang="ru-RU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 причине отсутствия утвержденного правовою акта (документ-основание) о дальнейшей эксплуатации источника тепловой энергии и тепловых сетей ООО «ТГК 1» в актуализированном проекте схемы теплоснабжения на 2024 год с периодом работы после 25.08.2023 г. по 31.12.2023 г., у ООО «ТГК I» нет правовых оснований для дальнейшей работы с целью организации подготовки к отопительному периоду 2023- 2024 гг. с последующим получением паспорта готовности к отопительному периоду 2023-2024 гг.</a:t>
                      </a:r>
                    </a:p>
                    <a:p>
                      <a:pPr marL="0" algn="l" rtl="0" eaLnBrk="1" latinLnBrk="0" hangingPunct="1"/>
                      <a:b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См. п. 2 ответа на замечание ТГК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310328">
                <a:tc>
                  <a:txBody>
                    <a:bodyPr/>
                    <a:lstStyle/>
                    <a:p>
                      <a:r>
                        <a:rPr lang="ru-RU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проекте актуализированной схемы теплоснабжения города Бердска на 2024 год и на период до 2040 г. не указан чёткий период ввода в эксплуатацию новой газовой котельной «Восточная».</a:t>
                      </a:r>
                    </a:p>
                    <a:p>
                      <a:pPr marL="0" algn="l" rtl="0" eaLnBrk="1" latinLnBrk="0" hangingPunct="1"/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Срок определяется контрактными документами на строительство. Документально подтвержден срок октябрь 2024 года.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176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12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Дополнительные 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21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524339"/>
              </p:ext>
            </p:extLst>
          </p:nvPr>
        </p:nvGraphicFramePr>
        <p:xfrm>
          <a:off x="603504" y="1052736"/>
          <a:ext cx="8163250" cy="590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62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5557832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241956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2538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5579272">
                <a:tc>
                  <a:txBody>
                    <a:bodyPr/>
                    <a:lstStyle/>
                    <a:p>
                      <a:r>
                        <a:rPr lang="ru-RU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eaLnBrk="1" latinLnBrk="0" hangingPunct="1"/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Решением администрации города Бердска «О признании ситуации с прекращением работы котельной ООО «ТГК 1» чрезвычайной ситуацией» от 24.04.2023 г. № 3/2 комиссия решила актуализировать схему теплоснабжения города Бердска в соответствии с Федеральным законом от 27.07.2010 № 190-ФЗ «О теплоснабжении», включив незаконно в схему котельную ООО «ТГК 1». В нарушение подпункта б пункта 8 ст.4.1. Федерального закона от 21.12.1994 № 68-ФЗ «О защите населения и территорий от чрезвычайных ситуаций природного и техногенного характера» (далее - Закон № 68- ФЗ) решением / распоряжением главы местной администрации не установлен уровень реагирования. В соответствии с пунктами б, е ст. 14 Закона № 68-ФЗ администрацией города Бердска не спланировано и не проведено финансирование мероприятий по повышению устойчивости функционирования организации ООО «ТГК 1», а именно: денежные средства на подготовку к отопительному сезону 2023-2024 гг. не выделены, долг МУП «КБУ» перед ООО «ТГК 1» не погашен в полном объеме. Финансовое обеспечение, установленных статьями 22 и 24 Закона № 68-ФЗ, мер по предупреждению чрезвычайных ситуаций (финансирование целевых программ) муниципального характера (за исключением чрезвычайных ситуаций в лесах, возникших вследствие лесных пожаров) является расходным обязательством муниципального характера.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связи с этим администрация города Бердска может создать орган управления и своим силами или силами МУП «КБУ». как гарантирующего поставщика тепловой энергии населению, организовать функционирование системы теплоснабжения населения города.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настоящее время учредителем ООО «ТГК 1», в лице ООО ПО «</a:t>
                      </a:r>
                      <a:r>
                        <a:rPr kumimoji="0" lang="ru-RU" sz="105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Сиббиофарм</a:t>
                      </a:r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», в порядке п.6 ст.21 Федерального закона от 27.07.2010 № 190-ФЗ «О теплоснабжении» и п.20 Постановления Правительства РФ от 06.09.2012 г. № 889 «О выводе в ремонт и из эксплуатации источников тепловой энергии и тепловых сетей», принято решение о безвозмездной передаче теплоэнергетического имущественного комплекса ООО «ТГК 1» в муниципальную собственность города Бердска (письмо № 834 от 23.06.2023 г.). ООО ПО «</a:t>
                      </a:r>
                      <a:r>
                        <a:rPr kumimoji="0" lang="ru-RU" sz="105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Сиббиофарм</a:t>
                      </a:r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совместно с ООО «ИК 1» готовится пакет запрашиваемых документов согласно письма администрации г. Бердска № 6290/65-Исх от 26.06.2023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Схема теплоснабжения на основании документов, предоставленных разработчику.</a:t>
                      </a:r>
                    </a:p>
                    <a:p>
                      <a:r>
                        <a:rPr lang="ru-RU" sz="1100" dirty="0"/>
                        <a:t>На момент разработки схемы и общественных слушаний документов о передаче  котельной ООО «ТГК 1» в муниципальную собственность не поступало. Оснований о включения в схему на сегодняшний день нет.</a:t>
                      </a:r>
                    </a:p>
                    <a:p>
                      <a:r>
                        <a:rPr lang="ru-RU" sz="1100" dirty="0"/>
                        <a:t>Предлагаем по мере готовности документов вносить  изменения при последующей актуализации.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683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649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МУП «КБУ»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441937"/>
              </p:ext>
            </p:extLst>
          </p:nvPr>
        </p:nvGraphicFramePr>
        <p:xfrm>
          <a:off x="827584" y="1268760"/>
          <a:ext cx="7932311" cy="5159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387695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10328">
                <a:tc>
                  <a:txBody>
                    <a:bodyPr/>
                    <a:lstStyle/>
                    <a:p>
                      <a:pPr marL="683895" indent="-273685" algn="l" fontAlgn="auto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50" spc="0" dirty="0">
                          <a:solidFill>
                            <a:srgbClr val="22272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000" spc="-2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72000" marR="0" lvl="0" indent="-273685" algn="just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39, Абзац 11 Главы 1 «Существующее положение…»</a:t>
                      </a:r>
                    </a:p>
                    <a:p>
                      <a:pPr marL="72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Изложить абзац 11 Главы 1 «Существующее положение в сфере производства, передачи и потребления тепловой энергии для целей теплоснабжения в следующей редакции: «На основании постановление администрации города Бердска № 2393 от 23.09.2020 вывод из эксплуатации источника тепловой энергии и тепловых сетей в границах зоны теплоснабжения ООО «ТГК 1» приостановлены до 25.08.2023. Но в связи с наличием угрозы возникновения дефицита тепловой энергии для потребителей, теплопотребляющие установки которых подключены к тепловым сетям ООО «ТГК 1», ввиду отсутствия альтернативных источников и сетей теплоснабжения до окончания строительства котельной «Восточная», принимая во внимание Решение комиссии по предупреждению и ликвидации чрезвычайных ситуаций и обеспечению пожарной безопасности от 24.04.2023 № 3/2, срок вывода из эксплуатации источника тепловой энергии и тепловых сетей, принадлежащих ООО «ТГК 1» изменяется. В соответствии с проектной и финансовой документацией на строительство новой газовой котельной «Восточная» срок вывода из эксплуатации источника тепловой энергии ООО «ТГК 1», расположенный по адресу: г. Бердск, ул. Химзаводская 11/11 и тепловых сетей в границах зоны теплоснабжения ООО «ТГК 1» приостанавливается до октября 2024</a:t>
                      </a:r>
                      <a:r>
                        <a:rPr kumimoji="0" lang="ru-RU" sz="1000" kern="1200" spc="0" dirty="0">
                          <a:solidFill>
                            <a:srgbClr val="22272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.»</a:t>
                      </a:r>
                    </a:p>
                    <a:p>
                      <a:pPr marL="72000" marR="0" lvl="0" indent="-273685" algn="just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spc="-2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683895" indent="-273685" algn="just" fontAlgn="auto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000" spc="-2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</a:pPr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Выполнено </a:t>
                      </a: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7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МУП «КБУ»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23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13929"/>
              </p:ext>
            </p:extLst>
          </p:nvPr>
        </p:nvGraphicFramePr>
        <p:xfrm>
          <a:off x="827584" y="1268760"/>
          <a:ext cx="7932311" cy="344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2387695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33774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r>
                        <a:rPr lang="ru-RU" sz="11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Стр. 10 Книга 0 Схема теплоснабжения г. Бердска на период до 2040 года (Актуализация на 2024 год) </a:t>
                      </a:r>
                    </a:p>
                    <a:p>
                      <a:pPr marL="0" algn="just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целью разъяснения периода актуализации сведений, предлагаем Вводную часть схемы теплоснабжения дополнить абзацем следующего содержания: «С момента вступления в силу актуализированной схемы теплоснабжения города Бердска на 2024 год и на период до 2040 г., в части, не противоречащей актуализированной схеме теплоснабжения, применяется схема теплоснабжения города Бердска Новосибирской области на 2022 год и на период до 2040 года, утвержденная постановлением администрации города Бердска от 15.04.2022 № 1438. </a:t>
                      </a:r>
                    </a:p>
                    <a:p>
                      <a:pPr marL="0" algn="just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Актуализированная схема теплоснабжения города Бердска на 2024 год и на период до 2040 г. распространяет свое действие на отношения, возникающие в сфере теплоснабжения с момента вступления ее в силу.»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Выполнено.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20972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0"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523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4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548680"/>
            <a:ext cx="8288976" cy="72008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cap="all" dirty="0"/>
              <a:t>Уведомление ООО «М-300».</a:t>
            </a:r>
            <a:endParaRPr lang="ru-RU" sz="2400" b="1" cap="all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F430CE3-AEAF-844F-BF83-1D392E09679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556792"/>
            <a:ext cx="4102224" cy="2736304"/>
          </a:xfrm>
        </p:spPr>
        <p:txBody>
          <a:bodyPr>
            <a:normAutofit/>
          </a:bodyPr>
          <a:lstStyle/>
          <a:p>
            <a:r>
              <a:rPr lang="ru-RU" sz="1600" dirty="0"/>
              <a:t>Во время выполнения актуализации схемы теплоснабжения г. Бердска поступило уведомление об отзыве уведомления о выводе источника тепла ООО «М-300» из эксплуатации.</a:t>
            </a:r>
          </a:p>
          <a:p>
            <a:r>
              <a:rPr lang="ru-RU" sz="1600" dirty="0"/>
              <a:t>На основании данного уведомления внесены изменения в актуализированную схему.</a:t>
            </a:r>
            <a:endParaRPr lang="ru-RU" sz="20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3AAD2-C1FE-F413-8435-A4119AC91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1375823"/>
            <a:ext cx="3682069" cy="5302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85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288976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cap="all" dirty="0"/>
              <a:t>Замечания ООО «ТГК-1»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96B9C5-8188-64C0-D4C7-AD5A0CBBB49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1665" y="1314595"/>
            <a:ext cx="330725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74AD8E-94DC-A7B9-A09B-104D2C15A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1317317"/>
            <a:ext cx="319934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574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288976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cap="all" dirty="0"/>
              <a:t>Замечания ООО «ТГК-1»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6FC2EC-FA56-BE51-C2EE-92881727986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5646" y="1288887"/>
            <a:ext cx="3472708" cy="4921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99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288976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cap="all" dirty="0"/>
              <a:t>Дополнительные Замечания ООО «ТГК-1»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395F84-FBF8-E710-EB3C-6DCCCF52C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612" b="10623"/>
          <a:stretch/>
        </p:blipFill>
        <p:spPr bwMode="auto">
          <a:xfrm>
            <a:off x="2746648" y="1089556"/>
            <a:ext cx="3701619" cy="5577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321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288976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cap="all" dirty="0"/>
              <a:t>Дополнительные Замечания ООО «ТГК-1»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FB8409-5979-F88C-8514-63F0EDF1551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0211" b="4693"/>
          <a:stretch/>
        </p:blipFill>
        <p:spPr bwMode="auto">
          <a:xfrm>
            <a:off x="3289513" y="1447800"/>
            <a:ext cx="3022174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6231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2EA80-86D0-AF45-9B4B-E72DDE34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74638"/>
            <a:ext cx="8288976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cap="all" dirty="0"/>
              <a:t>Замечания МУП «КБУ»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AFD67-735E-404C-B0B9-CF2195AA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3148271-C705-A12C-93D6-33ACE9D038D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196" y="1447800"/>
            <a:ext cx="3230807" cy="4572000"/>
          </a:xfrm>
        </p:spPr>
      </p:pic>
    </p:spTree>
    <p:extLst>
      <p:ext uri="{BB962C8B-B14F-4D97-AF65-F5344CB8AC3E}">
        <p14:creationId xmlns:p14="http://schemas.microsoft.com/office/powerpoint/2010/main" val="250786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D292-F09F-9E4C-9856-196F1D7B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cap="all" dirty="0"/>
              <a:t>Замечания ООО «ТГК 1»</a:t>
            </a:r>
            <a:endParaRPr lang="ru-RU" sz="2400" b="1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72C3F-2779-614F-BFE2-5BB51D6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3C3C-9B66-4969-BF39-F665224087DD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C9C18FF-1A2C-7EB0-87D6-D5E3E03EF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819550"/>
              </p:ext>
            </p:extLst>
          </p:nvPr>
        </p:nvGraphicFramePr>
        <p:xfrm>
          <a:off x="539552" y="1010235"/>
          <a:ext cx="8288162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352006804"/>
                    </a:ext>
                  </a:extLst>
                </a:gridCol>
                <a:gridCol w="3883175">
                  <a:extLst>
                    <a:ext uri="{9D8B030D-6E8A-4147-A177-3AD203B41FA5}">
                      <a16:colId xmlns:a16="http://schemas.microsoft.com/office/drawing/2014/main" val="1513382598"/>
                    </a:ext>
                  </a:extLst>
                </a:gridCol>
                <a:gridCol w="4044947">
                  <a:extLst>
                    <a:ext uri="{9D8B030D-6E8A-4147-A177-3AD203B41FA5}">
                      <a16:colId xmlns:a16="http://schemas.microsoft.com/office/drawing/2014/main" val="2040571127"/>
                    </a:ext>
                  </a:extLst>
                </a:gridCol>
              </a:tblGrid>
              <a:tr h="232152">
                <a:tc>
                  <a:txBody>
                    <a:bodyPr/>
                    <a:lstStyle/>
                    <a:p>
                      <a:r>
                        <a:rPr lang="ru-RU" sz="1100" dirty="0"/>
                        <a:t>№№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Замечание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87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Согласно информационной выписке из ЕГРЮЛ ФНС России нет сведений о регистрации юридического лица ООО «ТГК-1»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Внесены изменения в текст ООО «ТГК 1»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70708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r>
                        <a:rPr lang="ru-RU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ООО «ТГК 1», в сроки определенные Федеральным законом от 27.07.2010 № 190-ФЗ «О теплоснабжении», постановлением Правительства РФ от 06.09.2012 г. № 889 «О выводе в ремонт и из эксплуатации источников тепловой энергии и тепловых сетей» и постановлением Администрации города Бердска «О приостановлении вывода из эксплуатации источника тепловой энергия и тепловых сетей ООО «ТГК 1» от 23.09.2020 № 2393, выводит на законном основании из эксплуатации источник тепловой энергии и тепловые сети до 25.08.2023 г. В связи с этим у ООО «ТГК 1» нет правового основания для осуществления дальнейшей производственной работы в качестве поставщика тепловой энергии и включении в проект актуализированной схемы теплоснабжения города Бердска на 2024 год и на период до 2040 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Изменение срока вывода источника тепловой энергии ООО «ТГК» включено в актуализированную схему теплоснабжения г. Бердска на  2024 г и на период до 2040 г. на основании следующих документов: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Решение комиссии по предупреждению и ликвидации чрезвычайных ситуаций и обеспечению пожарной безопасности Администрации г. Бердска №3/2 от 24.04.2023;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проектной и финансовой документацией на строительство новой газовой котельной «Восточная»;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Письма Главы города г. Бердска в адрес разработчика схемы об изменении срока вывода источника ООО «ТГК 1».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Правовым документом для продолжения работы источника может быть либо утвержденная Главой г. Бердска актуализированная схема теплоснабжения, либо постановление о переносе сроков вывода.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0" lang="ru-RU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73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 состоянию на 06.06.2023 г. у Теплоисточника № 1 - Котельная ООО «ТГК 1» (промплощадка) нет официального распорядительного документа-основания от Администрации города Бердска для дальнейшей работы теплоэнергетического имущественного комплекса ООО «ТГК 1» (далее - котельная) до момента ввода в эксплуатацию новой котельной «Восточная». В Таблице 3-1 в нарушение действующего законодательства в проекте актуализированной схеме указан незаконный период «..до октября 2024 г., далее котельная «Восточная»…».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Включено на основании см. п. 2 настоящей таблицы.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994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749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34094</TotalTime>
  <Words>3278</Words>
  <Application>Microsoft Macintosh PowerPoint</Application>
  <PresentationFormat>Экран (4:3)</PresentationFormat>
  <Paragraphs>284</Paragraphs>
  <Slides>23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   Замечания, поступившие к  АКТУАЛИЗАЦИИ СХЕМЫ ТЕПЛОСНАБЖЕНИЯ ГОРОДА БЕРДСКА НА 2024 ГОД И НА ПЕРИОД ДО 2040 Г.</vt:lpstr>
      <vt:lpstr>Перечень замечаний и предложений, поступивших при разработке и утверждении схемы теплоснабжения г. Бердска.</vt:lpstr>
      <vt:lpstr>Уведомление ООО «М-300».</vt:lpstr>
      <vt:lpstr>Замечания ООО «ТГК-1»</vt:lpstr>
      <vt:lpstr>Замечания ООО «ТГК-1»</vt:lpstr>
      <vt:lpstr>Дополнительные Замечания ООО «ТГК-1»</vt:lpstr>
      <vt:lpstr>Дополнительные Замечания ООО «ТГК-1»</vt:lpstr>
      <vt:lpstr>Замечания МУП «КБУ»</vt:lpstr>
      <vt:lpstr>Замечания ООО «ТГК 1»</vt:lpstr>
      <vt:lpstr>Замечания ООО «ТГК 1»</vt:lpstr>
      <vt:lpstr>Замечания ООО «ТГК 1»</vt:lpstr>
      <vt:lpstr>Замечания ООО «ТГК 1»</vt:lpstr>
      <vt:lpstr>Замечания ООО «ТГК 1»</vt:lpstr>
      <vt:lpstr>Замечания ООО «ТГК 1»</vt:lpstr>
      <vt:lpstr>Замечания ООО «ТГК 1»</vt:lpstr>
      <vt:lpstr>Замечания ООО «ТГК 1»</vt:lpstr>
      <vt:lpstr>Замечания ООО «ТГК 1»</vt:lpstr>
      <vt:lpstr>Дополнительные Замечания ООО «ТГК 1»</vt:lpstr>
      <vt:lpstr>Дополнительные Замечания ООО «ТГК 1»</vt:lpstr>
      <vt:lpstr>Дополнительные Замечания ООО «ТГК 1»</vt:lpstr>
      <vt:lpstr>Дополнительные Замечания ООО «ТГК 1»</vt:lpstr>
      <vt:lpstr>Замечания МУП «КБУ»</vt:lpstr>
      <vt:lpstr>Замечания МУП «КБУ»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схемы теплоснабжения Саратова</dc:title>
  <dc:creator>ZyikovSV</dc:creator>
  <cp:lastModifiedBy>bvi@necenter.ru</cp:lastModifiedBy>
  <cp:revision>1228</cp:revision>
  <cp:lastPrinted>2023-06-19T10:30:18Z</cp:lastPrinted>
  <dcterms:created xsi:type="dcterms:W3CDTF">2011-09-10T16:15:53Z</dcterms:created>
  <dcterms:modified xsi:type="dcterms:W3CDTF">2023-06-27T15:12:11Z</dcterms:modified>
</cp:coreProperties>
</file>